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763" r:id="rId3"/>
    <p:sldMasterId id="2147483773" r:id="rId4"/>
    <p:sldMasterId id="2147483781" r:id="rId5"/>
  </p:sldMasterIdLst>
  <p:notesMasterIdLst>
    <p:notesMasterId r:id="rId53"/>
  </p:notesMasterIdLst>
  <p:handoutMasterIdLst>
    <p:handoutMasterId r:id="rId54"/>
  </p:handoutMasterIdLst>
  <p:sldIdLst>
    <p:sldId id="273" r:id="rId6"/>
    <p:sldId id="314" r:id="rId7"/>
    <p:sldId id="1053" r:id="rId8"/>
    <p:sldId id="315" r:id="rId9"/>
    <p:sldId id="688" r:id="rId10"/>
    <p:sldId id="1054" r:id="rId11"/>
    <p:sldId id="613" r:id="rId12"/>
    <p:sldId id="983" r:id="rId13"/>
    <p:sldId id="984" r:id="rId14"/>
    <p:sldId id="985" r:id="rId15"/>
    <p:sldId id="687" r:id="rId16"/>
    <p:sldId id="995" r:id="rId17"/>
    <p:sldId id="996" r:id="rId18"/>
    <p:sldId id="1055" r:id="rId19"/>
    <p:sldId id="1001" r:id="rId20"/>
    <p:sldId id="1002" r:id="rId21"/>
    <p:sldId id="1034" r:id="rId22"/>
    <p:sldId id="1035" r:id="rId23"/>
    <p:sldId id="1056" r:id="rId24"/>
    <p:sldId id="1042" r:id="rId25"/>
    <p:sldId id="656" r:id="rId26"/>
    <p:sldId id="1061" r:id="rId27"/>
    <p:sldId id="1062" r:id="rId28"/>
    <p:sldId id="1048" r:id="rId29"/>
    <p:sldId id="1057" r:id="rId30"/>
    <p:sldId id="1058" r:id="rId31"/>
    <p:sldId id="1059" r:id="rId32"/>
    <p:sldId id="1060" r:id="rId33"/>
    <p:sldId id="991" r:id="rId34"/>
    <p:sldId id="670" r:id="rId35"/>
    <p:sldId id="671" r:id="rId36"/>
    <p:sldId id="672" r:id="rId37"/>
    <p:sldId id="673" r:id="rId38"/>
    <p:sldId id="674" r:id="rId39"/>
    <p:sldId id="675" r:id="rId40"/>
    <p:sldId id="676" r:id="rId41"/>
    <p:sldId id="677" r:id="rId42"/>
    <p:sldId id="678" r:id="rId43"/>
    <p:sldId id="679" r:id="rId44"/>
    <p:sldId id="680" r:id="rId45"/>
    <p:sldId id="681" r:id="rId46"/>
    <p:sldId id="682" r:id="rId47"/>
    <p:sldId id="683" r:id="rId48"/>
    <p:sldId id="604" r:id="rId49"/>
    <p:sldId id="620" r:id="rId50"/>
    <p:sldId id="1013" r:id="rId51"/>
    <p:sldId id="605"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D60093"/>
    <a:srgbClr val="009900"/>
    <a:srgbClr val="66FF33"/>
    <a:srgbClr val="0066CC"/>
    <a:srgbClr val="FF3399"/>
    <a:srgbClr val="008000"/>
    <a:srgbClr val="9966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95071" autoAdjust="0"/>
  </p:normalViewPr>
  <p:slideViewPr>
    <p:cSldViewPr>
      <p:cViewPr varScale="1">
        <p:scale>
          <a:sx n="55" d="100"/>
          <a:sy n="55" d="100"/>
        </p:scale>
        <p:origin x="1349" y="45"/>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40" d="100"/>
        <a:sy n="140" d="100"/>
      </p:scale>
      <p:origin x="0" y="-124528"/>
    </p:cViewPr>
  </p:sorterViewPr>
  <p:notesViewPr>
    <p:cSldViewPr>
      <p:cViewPr varScale="1">
        <p:scale>
          <a:sx n="60" d="100"/>
          <a:sy n="60" d="100"/>
        </p:scale>
        <p:origin x="2381"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CBB230-9A77-45D9-B87B-7588A7E943F6}" type="datetimeFigureOut">
              <a:rPr lang="en-US" smtClean="0"/>
              <a:t>6/21/2023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127D39-CD8C-4489-ADC8-3D026E5AFF53}" type="slidenum">
              <a:rPr lang="en-US" smtClean="0"/>
              <a:t>‹#›</a:t>
            </a:fld>
            <a:endParaRPr lang="en-US" dirty="0"/>
          </a:p>
        </p:txBody>
      </p:sp>
    </p:spTree>
    <p:extLst>
      <p:ext uri="{BB962C8B-B14F-4D97-AF65-F5344CB8AC3E}">
        <p14:creationId xmlns:p14="http://schemas.microsoft.com/office/powerpoint/2010/main" val="1564599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31618B-1207-4E92-AFB7-598CCF462B36}" type="datetimeFigureOut">
              <a:rPr lang="en-US" smtClean="0"/>
              <a:t>6/21/2023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422BE1-8C13-4E70-BCBA-F4B4A85D4A98}" type="slidenum">
              <a:rPr lang="en-US" smtClean="0"/>
              <a:t>‹#›</a:t>
            </a:fld>
            <a:endParaRPr lang="en-US"/>
          </a:p>
        </p:txBody>
      </p:sp>
    </p:spTree>
    <p:extLst>
      <p:ext uri="{BB962C8B-B14F-4D97-AF65-F5344CB8AC3E}">
        <p14:creationId xmlns:p14="http://schemas.microsoft.com/office/powerpoint/2010/main" val="347633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16422BE1-8C13-4E70-BCBA-F4B4A85D4A98}" type="slidenum">
              <a:rPr lang="en-US" smtClean="0"/>
              <a:t>7</a:t>
            </a:fld>
            <a:endParaRPr lang="en-US" dirty="0"/>
          </a:p>
        </p:txBody>
      </p:sp>
    </p:spTree>
    <p:extLst>
      <p:ext uri="{BB962C8B-B14F-4D97-AF65-F5344CB8AC3E}">
        <p14:creationId xmlns:p14="http://schemas.microsoft.com/office/powerpoint/2010/main" val="1963997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Explain how our Health can affect Workplace Safety via examples:</a:t>
            </a:r>
          </a:p>
          <a:p>
            <a:endParaRPr lang="en-US" dirty="0"/>
          </a:p>
          <a:p>
            <a:pPr marL="171450" indent="-171450">
              <a:buFont typeface="Arial" panose="020B0604020202020204" pitchFamily="34" charset="0"/>
              <a:buChar char="•"/>
            </a:pPr>
            <a:r>
              <a:rPr lang="en-US" dirty="0"/>
              <a:t>Positive example – A healthy worker or worker with well-controlled pre-existing medical condition (eg with stringent observance of health measures) will less likely cause workplace accidents.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Negative example -  Conversely, a worker with pre-existing condition but without proper control (eg no regular health review or medication) will not be fit and alert at work and may cause potential workplace accidents to take place</a:t>
            </a:r>
          </a:p>
          <a:p>
            <a:pPr marL="171450" indent="-171450">
              <a:buFont typeface="Arial" panose="020B0604020202020204" pitchFamily="34" charset="0"/>
              <a:buChar char="•"/>
            </a:pPr>
            <a:endParaRPr lang="en-US" dirty="0"/>
          </a:p>
          <a:p>
            <a:endParaRPr lang="en-SG" dirty="0"/>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36</a:t>
            </a:fld>
            <a:endParaRPr lang="en-SG" dirty="0"/>
          </a:p>
        </p:txBody>
      </p:sp>
    </p:spTree>
    <p:extLst>
      <p:ext uri="{BB962C8B-B14F-4D97-AF65-F5344CB8AC3E}">
        <p14:creationId xmlns:p14="http://schemas.microsoft.com/office/powerpoint/2010/main" val="292621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Explain how our Work can affect Workplace Safety via examples:</a:t>
            </a:r>
          </a:p>
          <a:p>
            <a:endParaRPr lang="en-US" dirty="0"/>
          </a:p>
          <a:p>
            <a:pPr marL="171450" indent="-171450">
              <a:buFont typeface="Arial" panose="020B0604020202020204" pitchFamily="34" charset="0"/>
              <a:buChar char="•"/>
            </a:pPr>
            <a:r>
              <a:rPr lang="en-US" dirty="0"/>
              <a:t>Positive example: Organisation need to provide safe working environment conducive for work. These include implementation of risk control measures of identified hazards and safe work procedures for work activities, with worker’s participation on the project timelines.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Negative example: Conversely, a poor managed work environment with insufficient or no risk assessment, unsafe work practices and unreasonable timeline (set by management) or overwhelming work demands will result in unnecessary stress (eg psychosocial) to workers, resulting in more workplace accidents.</a:t>
            </a:r>
          </a:p>
          <a:p>
            <a:pPr marL="171450" indent="-171450">
              <a:buFont typeface="Arial" panose="020B0604020202020204" pitchFamily="34" charset="0"/>
              <a:buChar char="•"/>
            </a:pPr>
            <a:endParaRPr lang="en-US" dirty="0"/>
          </a:p>
          <a:p>
            <a:endParaRPr lang="en-SG" dirty="0"/>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37</a:t>
            </a:fld>
            <a:endParaRPr lang="en-SG" dirty="0"/>
          </a:p>
        </p:txBody>
      </p:sp>
    </p:spTree>
    <p:extLst>
      <p:ext uri="{BB962C8B-B14F-4D97-AF65-F5344CB8AC3E}">
        <p14:creationId xmlns:p14="http://schemas.microsoft.com/office/powerpoint/2010/main" val="535660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Explain how Workplace Safety can affect our Work via examples:</a:t>
            </a:r>
          </a:p>
          <a:p>
            <a:endParaRPr lang="en-US" dirty="0"/>
          </a:p>
          <a:p>
            <a:pPr marL="171450" indent="-171450">
              <a:buFont typeface="Arial" panose="020B0604020202020204" pitchFamily="34" charset="0"/>
              <a:buChar char="•"/>
            </a:pPr>
            <a:r>
              <a:rPr lang="en-US" dirty="0"/>
              <a:t>Positive example: Organisation can prevent occurrence of workplace accidents with risk control measures (e.g. implementation of effective WSH management system). This will result in safe execution of project or work activities, thereby maintaining or upholding workplace productivity.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Negative example: On the other hand, a workplace with frequent workplace accidents will affect worker’s morale and work performance, thus lowering the workplace productivity.</a:t>
            </a:r>
          </a:p>
          <a:p>
            <a:endParaRPr lang="en-US" dirty="0"/>
          </a:p>
          <a:p>
            <a:endParaRPr lang="en-US" dirty="0"/>
          </a:p>
          <a:p>
            <a:endParaRPr lang="en-SG" dirty="0"/>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38</a:t>
            </a:fld>
            <a:endParaRPr lang="en-SG" dirty="0"/>
          </a:p>
        </p:txBody>
      </p:sp>
    </p:spTree>
    <p:extLst>
      <p:ext uri="{BB962C8B-B14F-4D97-AF65-F5344CB8AC3E}">
        <p14:creationId xmlns:p14="http://schemas.microsoft.com/office/powerpoint/2010/main" val="3772458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Illustrate the effect of workplace </a:t>
            </a:r>
            <a:r>
              <a:rPr lang="en-US" u="sng" dirty="0"/>
              <a:t>without</a:t>
            </a:r>
            <a:r>
              <a:rPr lang="en-US" dirty="0"/>
              <a:t> Total WSH using worker Mr Tan as an example in a </a:t>
            </a:r>
            <a:r>
              <a:rPr lang="en-US" u="sng" dirty="0"/>
              <a:t>clockwise</a:t>
            </a:r>
            <a:r>
              <a:rPr lang="en-US" dirty="0"/>
              <a:t> manner.</a:t>
            </a:r>
          </a:p>
          <a:p>
            <a:endParaRPr lang="en-US" dirty="0"/>
          </a:p>
          <a:p>
            <a:r>
              <a:rPr lang="en-US" dirty="0"/>
              <a:t>Work and Health </a:t>
            </a:r>
          </a:p>
          <a:p>
            <a:pPr marL="171450" indent="-171450">
              <a:buFont typeface="Arial" panose="020B0604020202020204" pitchFamily="34" charset="0"/>
              <a:buChar char="•"/>
            </a:pPr>
            <a:r>
              <a:rPr lang="en-US" dirty="0"/>
              <a:t>Shared Mr Tan’s health condition (eg diabetes without medical attention or other control) where he is absent from work frequently due to poor disease management,  as the starting point . This may affect workplace communication and result in lowered work/workplace productivity   </a:t>
            </a:r>
          </a:p>
          <a:p>
            <a:pPr marL="171450" indent="-171450">
              <a:buFont typeface="Arial" panose="020B0604020202020204" pitchFamily="34" charset="0"/>
              <a:buChar char="•"/>
            </a:pPr>
            <a:r>
              <a:rPr lang="en-US" dirty="0"/>
              <a:t>Lack of organization’s care and poor management of work processes further add unnecessary stress to Mr Tan’s diabetic condition </a:t>
            </a:r>
          </a:p>
          <a:p>
            <a:pPr marL="171450" indent="-171450">
              <a:buFont typeface="Arial" panose="020B0604020202020204" pitchFamily="34" charset="0"/>
              <a:buChar char="•"/>
            </a:pPr>
            <a:endParaRPr lang="en-US" dirty="0"/>
          </a:p>
          <a:p>
            <a:r>
              <a:rPr lang="en-US" dirty="0"/>
              <a:t>Health and Safety</a:t>
            </a:r>
          </a:p>
          <a:p>
            <a:pPr marL="171450" indent="-171450">
              <a:buFont typeface="Arial" panose="020B0604020202020204" pitchFamily="34" charset="0"/>
              <a:buChar char="•"/>
            </a:pPr>
            <a:r>
              <a:rPr lang="en-US" dirty="0"/>
              <a:t>Due to poor control of diabetic condition, Mr Tan experiences frequent giddy spells at the workplace, which causes him to fall  and result in a workplace accident. This further worsens his health condition and affects the ability to recover from injury.</a:t>
            </a:r>
          </a:p>
          <a:p>
            <a:pPr marL="171450" indent="-171450">
              <a:buFont typeface="Arial" panose="020B0604020202020204" pitchFamily="34" charset="0"/>
              <a:buChar char="•"/>
            </a:pPr>
            <a:endParaRPr lang="en-US" dirty="0"/>
          </a:p>
          <a:p>
            <a:r>
              <a:rPr lang="en-US" dirty="0"/>
              <a:t>Safety and Work</a:t>
            </a:r>
          </a:p>
          <a:p>
            <a:pPr marL="171450" indent="-171450">
              <a:buFont typeface="Arial" panose="020B0604020202020204" pitchFamily="34" charset="0"/>
              <a:buChar char="•"/>
            </a:pPr>
            <a:r>
              <a:rPr lang="en-US" dirty="0"/>
              <a:t>Mention that as a result of poor work process management which fail to address worker’s at-risk behaviour, Mr Tan took short cuts at work without safety consideration, and results in another workplace accident. More accidents affect the organization’s WSH record which affects Mr Tan’s/workplace’s productivity </a:t>
            </a:r>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39</a:t>
            </a:fld>
            <a:endParaRPr lang="en-SG" dirty="0"/>
          </a:p>
        </p:txBody>
      </p:sp>
    </p:spTree>
    <p:extLst>
      <p:ext uri="{BB962C8B-B14F-4D97-AF65-F5344CB8AC3E}">
        <p14:creationId xmlns:p14="http://schemas.microsoft.com/office/powerpoint/2010/main" val="2795407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Illustrate the effect of workplace </a:t>
            </a:r>
            <a:r>
              <a:rPr lang="en-US" u="sng" dirty="0"/>
              <a:t>with</a:t>
            </a:r>
            <a:r>
              <a:rPr lang="en-US" dirty="0"/>
              <a:t> Total WSH using worker Mr Tan as an example in a </a:t>
            </a:r>
            <a:r>
              <a:rPr lang="en-US" u="sng" dirty="0"/>
              <a:t>clockwise</a:t>
            </a:r>
            <a:r>
              <a:rPr lang="en-US" dirty="0"/>
              <a:t> manner.</a:t>
            </a:r>
          </a:p>
          <a:p>
            <a:endParaRPr lang="en-US" dirty="0"/>
          </a:p>
          <a:p>
            <a:r>
              <a:rPr lang="en-US" dirty="0"/>
              <a:t>Work and Health </a:t>
            </a:r>
          </a:p>
          <a:p>
            <a:pPr marL="171450" indent="-171450">
              <a:buFont typeface="Arial" panose="020B0604020202020204" pitchFamily="34" charset="0"/>
              <a:buChar char="•"/>
            </a:pPr>
            <a:r>
              <a:rPr lang="en-US" dirty="0"/>
              <a:t>Mention that we used the same worker </a:t>
            </a:r>
            <a:r>
              <a:rPr lang="en-US" dirty="0" err="1"/>
              <a:t>Mr</a:t>
            </a:r>
            <a:r>
              <a:rPr lang="en-US" dirty="0"/>
              <a:t> Tan with diabetic condition but with proper control of his pre-existing health condition. As such, due to precautions adopted by </a:t>
            </a:r>
            <a:r>
              <a:rPr lang="en-US" dirty="0" err="1"/>
              <a:t>Mr</a:t>
            </a:r>
            <a:r>
              <a:rPr lang="en-US" dirty="0"/>
              <a:t> Tan (e.g. regular health review and careful diet) </a:t>
            </a:r>
            <a:r>
              <a:rPr lang="en-US" dirty="0" err="1"/>
              <a:t>Mr</a:t>
            </a:r>
            <a:r>
              <a:rPr lang="en-US" dirty="0"/>
              <a:t> Tan does not need to take MC and thus maintain his work productivity  </a:t>
            </a:r>
          </a:p>
          <a:p>
            <a:pPr marL="171450" indent="-171450">
              <a:buFont typeface="Arial" panose="020B0604020202020204" pitchFamily="34" charset="0"/>
              <a:buChar char="•"/>
            </a:pPr>
            <a:r>
              <a:rPr lang="en-US" dirty="0" err="1"/>
              <a:t>Organisation’s</a:t>
            </a:r>
            <a:r>
              <a:rPr lang="en-US" dirty="0"/>
              <a:t> good work processes management such as proper planning of workload schedule does not add further stress to </a:t>
            </a:r>
            <a:r>
              <a:rPr lang="en-US" dirty="0" err="1"/>
              <a:t>Mr</a:t>
            </a:r>
            <a:r>
              <a:rPr lang="en-US" dirty="0"/>
              <a:t> Tan’s diabetic condition</a:t>
            </a:r>
          </a:p>
          <a:p>
            <a:pPr marL="171450" indent="-171450">
              <a:buFont typeface="Arial" panose="020B0604020202020204" pitchFamily="34" charset="0"/>
              <a:buChar char="•"/>
            </a:pPr>
            <a:endParaRPr lang="en-US" dirty="0"/>
          </a:p>
          <a:p>
            <a:r>
              <a:rPr lang="en-US" dirty="0"/>
              <a:t>Health and Safety</a:t>
            </a:r>
          </a:p>
          <a:p>
            <a:pPr marL="171450" indent="-171450">
              <a:buFont typeface="Arial" panose="020B0604020202020204" pitchFamily="34" charset="0"/>
              <a:buChar char="•"/>
            </a:pPr>
            <a:r>
              <a:rPr lang="en-US" dirty="0"/>
              <a:t>By observing stringent health measures, </a:t>
            </a:r>
            <a:r>
              <a:rPr lang="en-US" dirty="0" err="1"/>
              <a:t>Mr</a:t>
            </a:r>
            <a:r>
              <a:rPr lang="en-US" dirty="0"/>
              <a:t> Tan’s diabetic condition is well under control. He can work diligently without feeling giddy or suffering from other health concerns. Thus, there is better control of workplace safety with reduced  likelihood of occurrence of workplace accident.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Safety and Work</a:t>
            </a:r>
          </a:p>
          <a:p>
            <a:pPr marL="171450" indent="-171450">
              <a:buFont typeface="Arial" panose="020B0604020202020204" pitchFamily="34" charset="0"/>
              <a:buChar char="•"/>
            </a:pPr>
            <a:r>
              <a:rPr lang="en-US" dirty="0"/>
              <a:t>Good work processes management allow </a:t>
            </a:r>
            <a:r>
              <a:rPr lang="en-US" dirty="0" err="1"/>
              <a:t>Mr</a:t>
            </a:r>
            <a:r>
              <a:rPr lang="en-US" dirty="0"/>
              <a:t> Tan to follow proper Safe Work Procedure with lowered risk of injury. </a:t>
            </a:r>
            <a:r>
              <a:rPr lang="en-US" dirty="0" err="1"/>
              <a:t>Mr</a:t>
            </a:r>
            <a:r>
              <a:rPr lang="en-US" dirty="0"/>
              <a:t> Tan can work safely and continue to uphold his/workplace productivity</a:t>
            </a:r>
          </a:p>
          <a:p>
            <a:r>
              <a:rPr lang="en-US" dirty="0"/>
              <a:t> </a:t>
            </a:r>
          </a:p>
          <a:p>
            <a:endParaRPr lang="en-SG" dirty="0"/>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40</a:t>
            </a:fld>
            <a:endParaRPr lang="en-SG" dirty="0"/>
          </a:p>
        </p:txBody>
      </p:sp>
    </p:spTree>
    <p:extLst>
      <p:ext uri="{BB962C8B-B14F-4D97-AF65-F5344CB8AC3E}">
        <p14:creationId xmlns:p14="http://schemas.microsoft.com/office/powerpoint/2010/main" val="1514074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Mention the benefits (non-exhaustive) would help an organization to become a healthy workforce and safe workplace as follow:</a:t>
            </a:r>
          </a:p>
          <a:p>
            <a:pPr marL="171450" indent="-171450">
              <a:buFont typeface="Arial" panose="020B0604020202020204" pitchFamily="34" charset="0"/>
              <a:buChar char="•"/>
            </a:pPr>
            <a:r>
              <a:rPr lang="en-US" dirty="0"/>
              <a:t>Lowered absenteeism and reduced healthcare costs due to lesser number of workers falling sick or taking MC</a:t>
            </a:r>
          </a:p>
          <a:p>
            <a:pPr marL="171450" indent="-171450">
              <a:buFont typeface="Arial" panose="020B0604020202020204" pitchFamily="34" charset="0"/>
              <a:buChar char="•"/>
            </a:pPr>
            <a:r>
              <a:rPr lang="en-US" dirty="0"/>
              <a:t>Enhanced worker and employer relation build upon care and trust in management</a:t>
            </a:r>
          </a:p>
          <a:p>
            <a:pPr marL="171450" indent="-171450">
              <a:buFont typeface="Arial" panose="020B0604020202020204" pitchFamily="34" charset="0"/>
              <a:buChar char="•"/>
            </a:pPr>
            <a:r>
              <a:rPr lang="en-US" dirty="0"/>
              <a:t>Increase workplace productivity and more revenue generation due to better business performance</a:t>
            </a:r>
          </a:p>
          <a:p>
            <a:pPr marL="171450" indent="-171450">
              <a:buFont typeface="Arial" panose="020B0604020202020204" pitchFamily="34" charset="0"/>
              <a:buChar char="•"/>
            </a:pPr>
            <a:r>
              <a:rPr lang="en-US" dirty="0"/>
              <a:t>Lower staff turnover due to better morale and job/workplace satisfaction</a:t>
            </a:r>
            <a:br>
              <a:rPr lang="en-US" dirty="0"/>
            </a:br>
            <a:endParaRPr lang="en-SG" dirty="0"/>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41</a:t>
            </a:fld>
            <a:endParaRPr lang="en-SG" dirty="0"/>
          </a:p>
        </p:txBody>
      </p:sp>
    </p:spTree>
    <p:extLst>
      <p:ext uri="{BB962C8B-B14F-4D97-AF65-F5344CB8AC3E}">
        <p14:creationId xmlns:p14="http://schemas.microsoft.com/office/powerpoint/2010/main" val="2440237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Mention it’s time for workers to take up constructive actions to adopt a Total WSH approach at personal level</a:t>
            </a:r>
          </a:p>
          <a:p>
            <a:endParaRPr lang="en-US" dirty="0"/>
          </a:p>
          <a:p>
            <a:r>
              <a:rPr lang="en-US" dirty="0"/>
              <a:t>Remind workers to Take Time to Take Care by observing 3 ways to create a healthy workforce:</a:t>
            </a:r>
          </a:p>
          <a:p>
            <a:pPr marL="171450" indent="-171450">
              <a:buFont typeface="Arial" panose="020B0604020202020204" pitchFamily="34" charset="0"/>
              <a:buChar char="•"/>
            </a:pPr>
            <a:r>
              <a:rPr lang="en-US" dirty="0"/>
              <a:t>Stay active and eat healthy</a:t>
            </a:r>
          </a:p>
          <a:p>
            <a:pPr marL="171450" indent="-171450">
              <a:buFont typeface="Arial" panose="020B0604020202020204" pitchFamily="34" charset="0"/>
              <a:buChar char="•"/>
            </a:pPr>
            <a:r>
              <a:rPr lang="en-US" dirty="0"/>
              <a:t>Sleep well (enough rest to recover)</a:t>
            </a:r>
          </a:p>
          <a:p>
            <a:pPr marL="171450" indent="-171450">
              <a:buFont typeface="Arial" panose="020B0604020202020204" pitchFamily="34" charset="0"/>
              <a:buChar char="•"/>
            </a:pPr>
            <a:r>
              <a:rPr lang="en-US" dirty="0"/>
              <a:t>Exercise regularly and manage your health</a:t>
            </a:r>
          </a:p>
          <a:p>
            <a:endParaRPr lang="en-US" dirty="0"/>
          </a:p>
          <a:p>
            <a:r>
              <a:rPr lang="en-US" dirty="0"/>
              <a:t>Work with immediate supervisor to share any workplace issues, if any, and discuss the appropriate solutions to address these issues</a:t>
            </a:r>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42</a:t>
            </a:fld>
            <a:endParaRPr lang="en-SG" dirty="0"/>
          </a:p>
        </p:txBody>
      </p:sp>
    </p:spTree>
    <p:extLst>
      <p:ext uri="{BB962C8B-B14F-4D97-AF65-F5344CB8AC3E}">
        <p14:creationId xmlns:p14="http://schemas.microsoft.com/office/powerpoint/2010/main" val="46716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8BB6FF-BF26-4445-9553-BB5C3CADDE70}" type="slidenum">
              <a:rPr lang="en-US" smtClean="0"/>
              <a:t>17</a:t>
            </a:fld>
            <a:endParaRPr lang="en-US"/>
          </a:p>
        </p:txBody>
      </p:sp>
    </p:spTree>
    <p:extLst>
      <p:ext uri="{BB962C8B-B14F-4D97-AF65-F5344CB8AC3E}">
        <p14:creationId xmlns:p14="http://schemas.microsoft.com/office/powerpoint/2010/main" val="326852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noTextEdit="1"/>
          </p:cNvSpPr>
          <p:nvPr>
            <p:ph type="sldImg"/>
          </p:nvPr>
        </p:nvSpPr>
        <p:spPr>
          <a:ln/>
        </p:spPr>
      </p:sp>
      <p:sp>
        <p:nvSpPr>
          <p:cNvPr id="314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cs typeface="Arial" panose="020B0604020202020204" pitchFamily="34" charset="0"/>
            </a:endParaRPr>
          </a:p>
        </p:txBody>
      </p:sp>
      <p:sp>
        <p:nvSpPr>
          <p:cNvPr id="314372"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Helvetica" panose="020B0604020202020204" pitchFamily="34" charset="0"/>
              </a:defRPr>
            </a:lvl1pPr>
            <a:lvl2pPr marL="742950" indent="-285750" defTabSz="915988">
              <a:defRPr sz="2000" b="1">
                <a:solidFill>
                  <a:schemeClr val="tx1"/>
                </a:solidFill>
                <a:latin typeface="Helvetica" panose="020B0604020202020204" pitchFamily="34" charset="0"/>
              </a:defRPr>
            </a:lvl2pPr>
            <a:lvl3pPr marL="1143000" indent="-228600" defTabSz="915988">
              <a:defRPr sz="2000" b="1">
                <a:solidFill>
                  <a:schemeClr val="tx1"/>
                </a:solidFill>
                <a:latin typeface="Helvetica" panose="020B0604020202020204" pitchFamily="34" charset="0"/>
              </a:defRPr>
            </a:lvl3pPr>
            <a:lvl4pPr marL="1600200" indent="-228600" defTabSz="915988">
              <a:defRPr sz="2000" b="1">
                <a:solidFill>
                  <a:schemeClr val="tx1"/>
                </a:solidFill>
                <a:latin typeface="Helvetica" panose="020B0604020202020204" pitchFamily="34" charset="0"/>
              </a:defRPr>
            </a:lvl4pPr>
            <a:lvl5pPr marL="2057400" indent="-228600" defTabSz="915988">
              <a:defRPr sz="2000" b="1">
                <a:solidFill>
                  <a:schemeClr val="tx1"/>
                </a:solidFill>
                <a:latin typeface="Helvetica" panose="020B0604020202020204" pitchFamily="34" charset="0"/>
              </a:defRPr>
            </a:lvl5pPr>
            <a:lvl6pPr marL="2514600" indent="-228600" algn="ctr" defTabSz="915988" eaLnBrk="0" fontAlgn="base" hangingPunct="0">
              <a:spcBef>
                <a:spcPct val="0"/>
              </a:spcBef>
              <a:spcAft>
                <a:spcPct val="0"/>
              </a:spcAft>
              <a:defRPr sz="2000" b="1">
                <a:solidFill>
                  <a:schemeClr val="tx1"/>
                </a:solidFill>
                <a:latin typeface="Helvetica" panose="020B0604020202020204" pitchFamily="34" charset="0"/>
              </a:defRPr>
            </a:lvl6pPr>
            <a:lvl7pPr marL="2971800" indent="-228600" algn="ctr" defTabSz="915988" eaLnBrk="0" fontAlgn="base" hangingPunct="0">
              <a:spcBef>
                <a:spcPct val="0"/>
              </a:spcBef>
              <a:spcAft>
                <a:spcPct val="0"/>
              </a:spcAft>
              <a:defRPr sz="2000" b="1">
                <a:solidFill>
                  <a:schemeClr val="tx1"/>
                </a:solidFill>
                <a:latin typeface="Helvetica" panose="020B0604020202020204" pitchFamily="34" charset="0"/>
              </a:defRPr>
            </a:lvl7pPr>
            <a:lvl8pPr marL="3429000" indent="-228600" algn="ctr" defTabSz="915988" eaLnBrk="0" fontAlgn="base" hangingPunct="0">
              <a:spcBef>
                <a:spcPct val="0"/>
              </a:spcBef>
              <a:spcAft>
                <a:spcPct val="0"/>
              </a:spcAft>
              <a:defRPr sz="2000" b="1">
                <a:solidFill>
                  <a:schemeClr val="tx1"/>
                </a:solidFill>
                <a:latin typeface="Helvetica" panose="020B0604020202020204" pitchFamily="34" charset="0"/>
              </a:defRPr>
            </a:lvl8pPr>
            <a:lvl9pPr marL="3886200" indent="-228600" algn="ctr" defTabSz="915988" eaLnBrk="0" fontAlgn="base" hangingPunct="0">
              <a:spcBef>
                <a:spcPct val="0"/>
              </a:spcBef>
              <a:spcAft>
                <a:spcPct val="0"/>
              </a:spcAft>
              <a:defRPr sz="2000" b="1">
                <a:solidFill>
                  <a:schemeClr val="tx1"/>
                </a:solidFill>
                <a:latin typeface="Helvetica" panose="020B0604020202020204" pitchFamily="34" charset="0"/>
              </a:defRPr>
            </a:lvl9pPr>
          </a:lstStyle>
          <a:p>
            <a:r>
              <a:rPr lang="en-GB" altLang="en-US" sz="1200" b="0" dirty="0" smtClean="0">
                <a:latin typeface="Times New Roman" panose="02020603050405020304" pitchFamily="18" charset="0"/>
              </a:rPr>
              <a:t>OSH TECHNOLOGIES PTE LTD</a:t>
            </a:r>
          </a:p>
        </p:txBody>
      </p:sp>
      <p:sp>
        <p:nvSpPr>
          <p:cNvPr id="314373"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Helvetica" panose="020B0604020202020204" pitchFamily="34" charset="0"/>
              </a:defRPr>
            </a:lvl1pPr>
            <a:lvl2pPr marL="742950" indent="-285750" defTabSz="915988">
              <a:defRPr sz="2000" b="1">
                <a:solidFill>
                  <a:schemeClr val="tx1"/>
                </a:solidFill>
                <a:latin typeface="Helvetica" panose="020B0604020202020204" pitchFamily="34" charset="0"/>
              </a:defRPr>
            </a:lvl2pPr>
            <a:lvl3pPr marL="1143000" indent="-228600" defTabSz="915988">
              <a:defRPr sz="2000" b="1">
                <a:solidFill>
                  <a:schemeClr val="tx1"/>
                </a:solidFill>
                <a:latin typeface="Helvetica" panose="020B0604020202020204" pitchFamily="34" charset="0"/>
              </a:defRPr>
            </a:lvl3pPr>
            <a:lvl4pPr marL="1600200" indent="-228600" defTabSz="915988">
              <a:defRPr sz="2000" b="1">
                <a:solidFill>
                  <a:schemeClr val="tx1"/>
                </a:solidFill>
                <a:latin typeface="Helvetica" panose="020B0604020202020204" pitchFamily="34" charset="0"/>
              </a:defRPr>
            </a:lvl4pPr>
            <a:lvl5pPr marL="2057400" indent="-228600" defTabSz="915988">
              <a:defRPr sz="2000" b="1">
                <a:solidFill>
                  <a:schemeClr val="tx1"/>
                </a:solidFill>
                <a:latin typeface="Helvetica" panose="020B0604020202020204" pitchFamily="34" charset="0"/>
              </a:defRPr>
            </a:lvl5pPr>
            <a:lvl6pPr marL="2514600" indent="-228600" algn="ctr" defTabSz="915988" eaLnBrk="0" fontAlgn="base" hangingPunct="0">
              <a:spcBef>
                <a:spcPct val="0"/>
              </a:spcBef>
              <a:spcAft>
                <a:spcPct val="0"/>
              </a:spcAft>
              <a:defRPr sz="2000" b="1">
                <a:solidFill>
                  <a:schemeClr val="tx1"/>
                </a:solidFill>
                <a:latin typeface="Helvetica" panose="020B0604020202020204" pitchFamily="34" charset="0"/>
              </a:defRPr>
            </a:lvl6pPr>
            <a:lvl7pPr marL="2971800" indent="-228600" algn="ctr" defTabSz="915988" eaLnBrk="0" fontAlgn="base" hangingPunct="0">
              <a:spcBef>
                <a:spcPct val="0"/>
              </a:spcBef>
              <a:spcAft>
                <a:spcPct val="0"/>
              </a:spcAft>
              <a:defRPr sz="2000" b="1">
                <a:solidFill>
                  <a:schemeClr val="tx1"/>
                </a:solidFill>
                <a:latin typeface="Helvetica" panose="020B0604020202020204" pitchFamily="34" charset="0"/>
              </a:defRPr>
            </a:lvl7pPr>
            <a:lvl8pPr marL="3429000" indent="-228600" algn="ctr" defTabSz="915988" eaLnBrk="0" fontAlgn="base" hangingPunct="0">
              <a:spcBef>
                <a:spcPct val="0"/>
              </a:spcBef>
              <a:spcAft>
                <a:spcPct val="0"/>
              </a:spcAft>
              <a:defRPr sz="2000" b="1">
                <a:solidFill>
                  <a:schemeClr val="tx1"/>
                </a:solidFill>
                <a:latin typeface="Helvetica" panose="020B0604020202020204" pitchFamily="34" charset="0"/>
              </a:defRPr>
            </a:lvl8pPr>
            <a:lvl9pPr marL="3886200" indent="-228600" algn="ctr" defTabSz="915988" eaLnBrk="0" fontAlgn="base" hangingPunct="0">
              <a:spcBef>
                <a:spcPct val="0"/>
              </a:spcBef>
              <a:spcAft>
                <a:spcPct val="0"/>
              </a:spcAft>
              <a:defRPr sz="2000" b="1">
                <a:solidFill>
                  <a:schemeClr val="tx1"/>
                </a:solidFill>
                <a:latin typeface="Helvetica" panose="020B0604020202020204" pitchFamily="34" charset="0"/>
              </a:defRPr>
            </a:lvl9pPr>
          </a:lstStyle>
          <a:p>
            <a:fld id="{9C0FFF7B-CCCF-496F-87EF-2B421E0819C0}" type="slidenum">
              <a:rPr lang="en-GB" altLang="en-US" sz="1200" b="0">
                <a:latin typeface="Times New Roman" panose="02020603050405020304" pitchFamily="18" charset="0"/>
              </a:rPr>
              <a:pPr/>
              <a:t>21</a:t>
            </a:fld>
            <a:endParaRPr lang="en-GB" altLang="en-US" sz="1200" b="0" dirty="0">
              <a:latin typeface="Times New Roman" panose="02020603050405020304" pitchFamily="18" charset="0"/>
            </a:endParaRPr>
          </a:p>
        </p:txBody>
      </p:sp>
    </p:spTree>
    <p:extLst>
      <p:ext uri="{BB962C8B-B14F-4D97-AF65-F5344CB8AC3E}">
        <p14:creationId xmlns:p14="http://schemas.microsoft.com/office/powerpoint/2010/main" val="2719382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Share the </a:t>
            </a:r>
            <a:r>
              <a:rPr lang="en-US" u="sng" dirty="0"/>
              <a:t>course aims </a:t>
            </a:r>
            <a:r>
              <a:rPr lang="en-US" dirty="0"/>
              <a:t>with trainees: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r>
              <a:rPr lang="en-US" dirty="0"/>
              <a:t>This course will help to create </a:t>
            </a:r>
            <a:r>
              <a:rPr lang="en-US" u="sng" dirty="0"/>
              <a:t>awareness</a:t>
            </a:r>
            <a:r>
              <a:rPr lang="en-US" dirty="0"/>
              <a:t> for trainees with an </a:t>
            </a:r>
            <a:r>
              <a:rPr lang="en-US" u="sng" dirty="0"/>
              <a:t>overview</a:t>
            </a:r>
            <a:r>
              <a:rPr lang="en-US" dirty="0"/>
              <a:t> of Total WSH and to understand the 3 elements Work, Safety and Health and the 6 interactions involved in creating a healthy workforce and a safe workplace.</a:t>
            </a:r>
          </a:p>
          <a:p>
            <a:endParaRPr lang="en-US" dirty="0"/>
          </a:p>
          <a:p>
            <a:r>
              <a:rPr lang="en-US" dirty="0"/>
              <a:t>Explain briefly what Total WSH encompass:</a:t>
            </a:r>
          </a:p>
          <a:p>
            <a:endParaRPr lang="en-US" dirty="0"/>
          </a:p>
          <a:p>
            <a:pPr marL="171450" indent="-171450">
              <a:buFont typeface="Arial" panose="020B0604020202020204" pitchFamily="34" charset="0"/>
              <a:buChar char="•"/>
            </a:pPr>
            <a:r>
              <a:rPr lang="en-US" dirty="0"/>
              <a:t>Manage the interactions between Work, Safety and Health for a healthy workforce in a safe workplace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Address the cross-linkages of people, process and programmes in a company with regards to the implementation of Total WSH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Note: Mention that implementation of Total WSH would be conducted for Manager and WSH Personnel Level workforce which is not covered in this training</a:t>
            </a:r>
          </a:p>
          <a:p>
            <a:endParaRPr lang="en-US" dirty="0"/>
          </a:p>
          <a:p>
            <a:r>
              <a:rPr lang="en-US" dirty="0"/>
              <a:t>In short, Total WSH means “Looking at Work, Safety and Health so as to achieve the well-being of workers”</a:t>
            </a:r>
          </a:p>
          <a:p>
            <a:endParaRPr lang="en-US" dirty="0"/>
          </a:p>
          <a:p>
            <a:endParaRPr lang="en-US" dirty="0"/>
          </a:p>
          <a:p>
            <a:endParaRPr lang="en-SG" dirty="0"/>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30</a:t>
            </a:fld>
            <a:endParaRPr lang="en-SG" dirty="0"/>
          </a:p>
        </p:txBody>
      </p:sp>
    </p:spTree>
    <p:extLst>
      <p:ext uri="{BB962C8B-B14F-4D97-AF65-F5344CB8AC3E}">
        <p14:creationId xmlns:p14="http://schemas.microsoft.com/office/powerpoint/2010/main" val="290414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Highlight Total WSH Model on the close interaction of 3 elements  – Work, Health and Safety</a:t>
            </a:r>
          </a:p>
          <a:p>
            <a:endParaRPr lang="en-US" dirty="0"/>
          </a:p>
          <a:p>
            <a:r>
              <a:rPr lang="en-US" dirty="0"/>
              <a:t>Mention a total 6 interactions/permutations between 2 elements and emphasise the outcomes as follow:</a:t>
            </a:r>
          </a:p>
          <a:p>
            <a:endParaRPr lang="en-US" dirty="0"/>
          </a:p>
          <a:p>
            <a:pPr marL="171450" indent="-171450">
              <a:buFont typeface="Arial" panose="020B0604020202020204" pitchFamily="34" charset="0"/>
              <a:buChar char="•"/>
            </a:pPr>
            <a:r>
              <a:rPr lang="en-US" dirty="0"/>
              <a:t>Work – Good Work Processes</a:t>
            </a:r>
          </a:p>
          <a:p>
            <a:pPr marL="171450" indent="-171450">
              <a:buFont typeface="Arial" panose="020B0604020202020204" pitchFamily="34" charset="0"/>
              <a:buChar char="•"/>
            </a:pPr>
            <a:r>
              <a:rPr lang="en-US" dirty="0"/>
              <a:t>Health – Healthy Worker</a:t>
            </a:r>
          </a:p>
          <a:p>
            <a:pPr marL="171450" indent="-171450">
              <a:buFont typeface="Arial" panose="020B0604020202020204" pitchFamily="34" charset="0"/>
              <a:buChar char="•"/>
            </a:pPr>
            <a:r>
              <a:rPr lang="en-US" dirty="0"/>
              <a:t>Safety – Prevention of Workplace Accidents </a:t>
            </a:r>
          </a:p>
          <a:p>
            <a:pPr marL="171450" indent="-171450">
              <a:buFont typeface="Arial" panose="020B0604020202020204" pitchFamily="34" charset="0"/>
              <a:buChar char="•"/>
            </a:pPr>
            <a:endParaRPr lang="en-US" dirty="0"/>
          </a:p>
          <a:p>
            <a:endParaRPr lang="en-US" dirty="0"/>
          </a:p>
          <a:p>
            <a:endParaRPr lang="en-US" dirty="0"/>
          </a:p>
          <a:p>
            <a:endParaRPr lang="en-US" dirty="0"/>
          </a:p>
          <a:p>
            <a:endParaRPr lang="en-SG" dirty="0"/>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31</a:t>
            </a:fld>
            <a:endParaRPr lang="en-SG" dirty="0"/>
          </a:p>
        </p:txBody>
      </p:sp>
    </p:spTree>
    <p:extLst>
      <p:ext uri="{BB962C8B-B14F-4D97-AF65-F5344CB8AC3E}">
        <p14:creationId xmlns:p14="http://schemas.microsoft.com/office/powerpoint/2010/main" val="1172068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Define the 3 elements of Work, Safety and Health</a:t>
            </a:r>
          </a:p>
          <a:p>
            <a:endParaRPr lang="en-US" dirty="0"/>
          </a:p>
          <a:p>
            <a:pPr marL="171450" indent="-171450">
              <a:buFont typeface="Arial" panose="020B0604020202020204" pitchFamily="34" charset="0"/>
              <a:buChar char="•"/>
            </a:pPr>
            <a:r>
              <a:rPr lang="en-US" dirty="0"/>
              <a:t>Work – Emphasise that workplace productivity can be affected by hazards, environment, nature and demands of the job. Thus, workers need to be aware of these factors. Encourage workers to highlight to management if they encounter the related issues.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Safety – Mention that workers and supervisors should do risk assessment to identify hazards and include risk control measures at the workplace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Health – Highlight the importance of worker’s well-being which includes mental well-being which is part of our personal health  </a:t>
            </a:r>
            <a:endParaRPr lang="en-SG" dirty="0"/>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32</a:t>
            </a:fld>
            <a:endParaRPr lang="en-SG" dirty="0"/>
          </a:p>
        </p:txBody>
      </p:sp>
    </p:spTree>
    <p:extLst>
      <p:ext uri="{BB962C8B-B14F-4D97-AF65-F5344CB8AC3E}">
        <p14:creationId xmlns:p14="http://schemas.microsoft.com/office/powerpoint/2010/main" val="234817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Explain how our Health may affect our Work/Workplace productivity via examples:</a:t>
            </a:r>
          </a:p>
          <a:p>
            <a:endParaRPr lang="en-US" dirty="0"/>
          </a:p>
          <a:p>
            <a:pPr marL="171450" indent="-171450">
              <a:buFont typeface="Arial" panose="020B0604020202020204" pitchFamily="34" charset="0"/>
              <a:buChar char="•"/>
            </a:pPr>
            <a:r>
              <a:rPr lang="en-US" dirty="0"/>
              <a:t>Positive example – Healthy worker means less MCs and work items/project would be carried out on schedule which result in higher work/workplace productivity</a:t>
            </a:r>
          </a:p>
          <a:p>
            <a:pPr marL="171450" indent="-171450">
              <a:buFont typeface="Arial" panose="020B0604020202020204" pitchFamily="34" charset="0"/>
              <a:buChar char="•"/>
            </a:pPr>
            <a:r>
              <a:rPr lang="en-US" dirty="0"/>
              <a:t>Negative example – Sick/unwell worker with frequent absence from work may affect the accessibility or availability, thus the work or project under affected worker may lead to delayed project outcomes and thus reduce the work/workplace productivity.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Provide more relevant case example, where applicable.</a:t>
            </a:r>
            <a:endParaRPr lang="en-SG" dirty="0"/>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33</a:t>
            </a:fld>
            <a:endParaRPr lang="en-SG" dirty="0"/>
          </a:p>
        </p:txBody>
      </p:sp>
    </p:spTree>
    <p:extLst>
      <p:ext uri="{BB962C8B-B14F-4D97-AF65-F5344CB8AC3E}">
        <p14:creationId xmlns:p14="http://schemas.microsoft.com/office/powerpoint/2010/main" val="3670582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Explain how our Work may affect our Health in terms of occupational disease (e.g. dermatitis or skin disease) via examples:</a:t>
            </a:r>
          </a:p>
          <a:p>
            <a:endParaRPr lang="en-US" dirty="0"/>
          </a:p>
          <a:p>
            <a:pPr marL="171450" indent="-171450">
              <a:buFont typeface="Arial" panose="020B0604020202020204" pitchFamily="34" charset="0"/>
              <a:buChar char="•"/>
            </a:pPr>
            <a:r>
              <a:rPr lang="en-US" dirty="0"/>
              <a:t>Positive example – Safe work environment  (e.g. hierarchy of risk control measures, proper workload management and safe work procedures) help protect health and safety of worker when dealing with chemicals/fumes, as an example.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Negative example – Conversely, an unsafe work environment (e.g. poor design of workplace layout), unsafe work processes (e.g emission of fumes without proper local exhaust ventilation) and poor workload management (e.g unreasonable timeline and allocation)  – can affect worker’s health (e.g. mental well-being) and worsen pre-existing condition, if any. </a:t>
            </a:r>
          </a:p>
          <a:p>
            <a:r>
              <a:rPr lang="en-US" dirty="0"/>
              <a:t> </a:t>
            </a:r>
            <a:endParaRPr lang="en-SG" dirty="0"/>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34</a:t>
            </a:fld>
            <a:endParaRPr lang="en-SG" dirty="0"/>
          </a:p>
        </p:txBody>
      </p:sp>
    </p:spTree>
    <p:extLst>
      <p:ext uri="{BB962C8B-B14F-4D97-AF65-F5344CB8AC3E}">
        <p14:creationId xmlns:p14="http://schemas.microsoft.com/office/powerpoint/2010/main" val="2966151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Explain how Workplace Safety impact our Health via examples:</a:t>
            </a:r>
          </a:p>
          <a:p>
            <a:endParaRPr lang="en-US" dirty="0"/>
          </a:p>
          <a:p>
            <a:pPr marL="171450" indent="-171450">
              <a:buFont typeface="Arial" panose="020B0604020202020204" pitchFamily="34" charset="0"/>
              <a:buChar char="•"/>
            </a:pPr>
            <a:r>
              <a:rPr lang="en-US" dirty="0"/>
              <a:t>Positive example – Proper risk assessment with identification of hazards and risk control measures can mitigate the risks to prevent ill-health, injury and workplace incident – Protects worker’s safety and health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Negative example – Insufficient or no risk assessment will lead to more workplace accidents which result in injuries and affect  worker’s health or worsen worker’s pre-existing condition, if any.</a:t>
            </a:r>
          </a:p>
          <a:p>
            <a:endParaRPr lang="en-SG" dirty="0"/>
          </a:p>
        </p:txBody>
      </p:sp>
      <p:sp>
        <p:nvSpPr>
          <p:cNvPr id="4" name="Slide Number Placeholder 3"/>
          <p:cNvSpPr>
            <a:spLocks noGrp="1"/>
          </p:cNvSpPr>
          <p:nvPr>
            <p:ph type="sldNum" sz="quarter" idx="5"/>
          </p:nvPr>
        </p:nvSpPr>
        <p:spPr/>
        <p:txBody>
          <a:bodyPr/>
          <a:lstStyle/>
          <a:p>
            <a:pPr>
              <a:defRPr/>
            </a:pPr>
            <a:fld id="{FC018641-9420-4EC3-8894-70C68D929C79}" type="slidenum">
              <a:rPr lang="en-SG" smtClean="0"/>
              <a:pPr>
                <a:defRPr/>
              </a:pPr>
              <a:t>35</a:t>
            </a:fld>
            <a:endParaRPr lang="en-SG" dirty="0"/>
          </a:p>
        </p:txBody>
      </p:sp>
    </p:spTree>
    <p:extLst>
      <p:ext uri="{BB962C8B-B14F-4D97-AF65-F5344CB8AC3E}">
        <p14:creationId xmlns:p14="http://schemas.microsoft.com/office/powerpoint/2010/main" val="3496871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50000">
              <a:schemeClr val="bg1"/>
            </a:gs>
            <a:gs pos="10000">
              <a:srgbClr val="FF0000">
                <a:lumMod val="100000"/>
              </a:srgbClr>
            </a:gs>
            <a:gs pos="90000">
              <a:srgbClr val="3333FF"/>
            </a:gs>
          </a:gsLst>
          <a:lin ang="2700000" scaled="1"/>
          <a:tileRect/>
        </a:gradFill>
        <a:effectLst/>
      </p:bgPr>
    </p:bg>
    <p:spTree>
      <p:nvGrpSpPr>
        <p:cNvPr id="1" name=""/>
        <p:cNvGrpSpPr/>
        <p:nvPr/>
      </p:nvGrpSpPr>
      <p:grpSpPr>
        <a:xfrm>
          <a:off x="0" y="0"/>
          <a:ext cx="0" cy="0"/>
          <a:chOff x="0" y="0"/>
          <a:chExt cx="0" cy="0"/>
        </a:xfrm>
      </p:grpSpPr>
      <p:sp>
        <p:nvSpPr>
          <p:cNvPr id="8" name="TextBox 7"/>
          <p:cNvSpPr txBox="1"/>
          <p:nvPr userDrawn="1"/>
        </p:nvSpPr>
        <p:spPr>
          <a:xfrm>
            <a:off x="21580" y="5919663"/>
            <a:ext cx="9144000" cy="461665"/>
          </a:xfrm>
          <a:prstGeom prst="rect">
            <a:avLst/>
          </a:prstGeom>
          <a:noFill/>
        </p:spPr>
        <p:txBody>
          <a:bodyPr wrap="square" rtlCol="0">
            <a:spAutoFit/>
          </a:bodyPr>
          <a:lstStyle/>
          <a:p>
            <a:pPr algn="ctr"/>
            <a:r>
              <a:rPr lang="en-US" sz="2400" b="1" dirty="0" smtClean="0">
                <a:solidFill>
                  <a:srgbClr val="C00000"/>
                </a:solidFill>
              </a:rPr>
              <a:t>P</a:t>
            </a:r>
            <a:r>
              <a:rPr lang="en-US" sz="2400" b="1" dirty="0" smtClean="0">
                <a:solidFill>
                  <a:schemeClr val="tx1"/>
                </a:solidFill>
              </a:rPr>
              <a:t>: 6297 8417, </a:t>
            </a:r>
            <a:r>
              <a:rPr lang="en-US" sz="2400" b="1" dirty="0" smtClean="0">
                <a:solidFill>
                  <a:srgbClr val="C00000"/>
                </a:solidFill>
              </a:rPr>
              <a:t>F</a:t>
            </a:r>
            <a:r>
              <a:rPr lang="en-US" sz="2400" b="1" dirty="0" smtClean="0">
                <a:solidFill>
                  <a:schemeClr val="tx1"/>
                </a:solidFill>
              </a:rPr>
              <a:t>: 6297</a:t>
            </a:r>
            <a:r>
              <a:rPr lang="en-US" sz="2400" b="1" baseline="0" dirty="0" smtClean="0">
                <a:solidFill>
                  <a:schemeClr val="tx1"/>
                </a:solidFill>
              </a:rPr>
              <a:t> 8617</a:t>
            </a:r>
            <a:r>
              <a:rPr lang="en-US" sz="2400" b="1" dirty="0" smtClean="0">
                <a:solidFill>
                  <a:schemeClr val="tx1"/>
                </a:solidFill>
              </a:rPr>
              <a:t>, </a:t>
            </a:r>
            <a:r>
              <a:rPr lang="en-US" sz="2400" b="1" dirty="0" smtClean="0">
                <a:solidFill>
                  <a:srgbClr val="C00000"/>
                </a:solidFill>
              </a:rPr>
              <a:t>E</a:t>
            </a:r>
            <a:r>
              <a:rPr lang="en-US" sz="2400" b="1" dirty="0" smtClean="0">
                <a:solidFill>
                  <a:schemeClr val="tx1"/>
                </a:solidFill>
              </a:rPr>
              <a:t>:</a:t>
            </a:r>
            <a:r>
              <a:rPr lang="en-US" sz="2400" b="1" baseline="0" dirty="0" smtClean="0">
                <a:solidFill>
                  <a:schemeClr val="tx1"/>
                </a:solidFill>
              </a:rPr>
              <a:t> </a:t>
            </a:r>
            <a:r>
              <a:rPr lang="en-US" sz="2400" b="1" dirty="0" smtClean="0">
                <a:solidFill>
                  <a:schemeClr val="tx1"/>
                </a:solidFill>
              </a:rPr>
              <a:t>training@eversafe.com.sg</a:t>
            </a:r>
            <a:endParaRPr lang="en-US" sz="2400" b="1" dirty="0">
              <a:solidFill>
                <a:schemeClr val="tx1"/>
              </a:solidFill>
            </a:endParaRPr>
          </a:p>
        </p:txBody>
      </p:sp>
      <p:sp>
        <p:nvSpPr>
          <p:cNvPr id="5" name="TextBox 4"/>
          <p:cNvSpPr txBox="1"/>
          <p:nvPr userDrawn="1"/>
        </p:nvSpPr>
        <p:spPr>
          <a:xfrm>
            <a:off x="3333374" y="6352273"/>
            <a:ext cx="2850589" cy="400110"/>
          </a:xfrm>
          <a:prstGeom prst="rect">
            <a:avLst/>
          </a:prstGeom>
          <a:noFill/>
        </p:spPr>
        <p:txBody>
          <a:bodyPr wrap="none" rtlCol="0">
            <a:spAutoFit/>
          </a:bodyPr>
          <a:lstStyle/>
          <a:p>
            <a:pPr algn="ctr"/>
            <a:r>
              <a:rPr lang="en-US" sz="2000" b="1" dirty="0" smtClean="0">
                <a:solidFill>
                  <a:schemeClr val="tx1"/>
                </a:solidFill>
              </a:rPr>
              <a:t>www.eversafe.com.sg</a:t>
            </a:r>
            <a:endParaRPr lang="en-US" sz="2000" b="1" dirty="0">
              <a:solidFill>
                <a:schemeClr val="tx1"/>
              </a:solidFill>
            </a:endParaRPr>
          </a:p>
        </p:txBody>
      </p:sp>
      <p:sp>
        <p:nvSpPr>
          <p:cNvPr id="9" name="TextBox 8"/>
          <p:cNvSpPr txBox="1"/>
          <p:nvPr userDrawn="1"/>
        </p:nvSpPr>
        <p:spPr>
          <a:xfrm>
            <a:off x="108520" y="6453336"/>
            <a:ext cx="8927976" cy="307777"/>
          </a:xfrm>
          <a:prstGeom prst="rect">
            <a:avLst/>
          </a:prstGeom>
          <a:noFill/>
        </p:spPr>
        <p:txBody>
          <a:bodyPr wrap="square" rtlCol="0">
            <a:spAutoFit/>
          </a:bodyPr>
          <a:lstStyle/>
          <a:p>
            <a:pPr algn="l"/>
            <a:r>
              <a:rPr lang="en-US" sz="1400" b="0" dirty="0" smtClean="0"/>
              <a:t>©</a:t>
            </a:r>
            <a:r>
              <a:rPr lang="en-US" sz="1200" b="0" dirty="0" smtClean="0"/>
              <a:t> </a:t>
            </a:r>
            <a:r>
              <a:rPr lang="en-US" sz="1200" b="0" dirty="0" err="1" smtClean="0"/>
              <a:t>Eversafe</a:t>
            </a:r>
            <a:r>
              <a:rPr lang="en-US" sz="1200" b="0" baseline="0" dirty="0" smtClean="0"/>
              <a:t> Academy 2018</a:t>
            </a:r>
            <a:endParaRPr lang="en-US" sz="1200" b="0" dirty="0"/>
          </a:p>
        </p:txBody>
      </p:sp>
      <p:pic>
        <p:nvPicPr>
          <p:cNvPr id="10"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99295" y="4224876"/>
            <a:ext cx="5400600" cy="19256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108520" y="200834"/>
            <a:ext cx="8927976" cy="707886"/>
          </a:xfrm>
          <a:prstGeom prst="rect">
            <a:avLst/>
          </a:prstGeom>
          <a:noFill/>
        </p:spPr>
        <p:txBody>
          <a:bodyPr wrap="square" rtlCol="0">
            <a:spAutoFit/>
          </a:bodyPr>
          <a:lstStyle/>
          <a:p>
            <a:pPr algn="ctr"/>
            <a:r>
              <a:rPr lang="en-US" sz="4000" b="1" dirty="0" smtClean="0">
                <a:solidFill>
                  <a:schemeClr val="tx1"/>
                </a:solidFill>
                <a:latin typeface="Gisha" panose="020B0502040204020203" pitchFamily="34" charset="-79"/>
                <a:cs typeface="Gisha" panose="020B0502040204020203" pitchFamily="34" charset="-79"/>
              </a:rPr>
              <a:t>Welcome</a:t>
            </a:r>
            <a:r>
              <a:rPr lang="en-US" sz="4000" b="1" baseline="0" dirty="0" smtClean="0">
                <a:solidFill>
                  <a:schemeClr val="tx1"/>
                </a:solidFill>
                <a:latin typeface="Gisha" panose="020B0502040204020203" pitchFamily="34" charset="-79"/>
                <a:cs typeface="Gisha" panose="020B0502040204020203" pitchFamily="34" charset="-79"/>
              </a:rPr>
              <a:t> to</a:t>
            </a:r>
            <a:r>
              <a:rPr lang="en-US" sz="4000" b="1" baseline="0" dirty="0" smtClean="0">
                <a:solidFill>
                  <a:srgbClr val="C00000"/>
                </a:solidFill>
                <a:latin typeface="Gisha" panose="020B0502040204020203" pitchFamily="34" charset="-79"/>
                <a:cs typeface="Gisha" panose="020B0502040204020203" pitchFamily="34" charset="-79"/>
              </a:rPr>
              <a:t> “</a:t>
            </a:r>
            <a:r>
              <a:rPr lang="en-US" sz="4000" b="1" baseline="0" dirty="0" err="1" smtClean="0">
                <a:solidFill>
                  <a:srgbClr val="C00000"/>
                </a:solidFill>
                <a:latin typeface="Gisha" panose="020B0502040204020203" pitchFamily="34" charset="-79"/>
                <a:cs typeface="Gisha" panose="020B0502040204020203" pitchFamily="34" charset="-79"/>
              </a:rPr>
              <a:t>Eversafe</a:t>
            </a:r>
            <a:r>
              <a:rPr lang="en-US" sz="4000" b="1" baseline="0" dirty="0" smtClean="0">
                <a:solidFill>
                  <a:srgbClr val="C00000"/>
                </a:solidFill>
                <a:latin typeface="Gisha" panose="020B0502040204020203" pitchFamily="34" charset="-79"/>
                <a:cs typeface="Gisha" panose="020B0502040204020203" pitchFamily="34" charset="-79"/>
              </a:rPr>
              <a:t> </a:t>
            </a:r>
            <a:r>
              <a:rPr lang="en-US" sz="4000" b="1" baseline="0" dirty="0" smtClean="0">
                <a:solidFill>
                  <a:srgbClr val="0070C0"/>
                </a:solidFill>
                <a:latin typeface="Gisha" panose="020B0502040204020203" pitchFamily="34" charset="-79"/>
                <a:cs typeface="Gisha" panose="020B0502040204020203" pitchFamily="34" charset="-79"/>
              </a:rPr>
              <a:t>Academy</a:t>
            </a:r>
            <a:r>
              <a:rPr lang="en-US" sz="4000" b="1" baseline="0" dirty="0" smtClean="0">
                <a:solidFill>
                  <a:srgbClr val="C00000"/>
                </a:solidFill>
                <a:latin typeface="Gisha" panose="020B0502040204020203" pitchFamily="34" charset="-79"/>
                <a:cs typeface="Gisha" panose="020B0502040204020203" pitchFamily="34" charset="-79"/>
              </a:rPr>
              <a:t>”</a:t>
            </a:r>
            <a:endParaRPr lang="en-US" sz="4000" b="1" dirty="0">
              <a:solidFill>
                <a:srgbClr val="C00000"/>
              </a:solidFill>
              <a:latin typeface="Gisha" panose="020B0502040204020203" pitchFamily="34" charset="-79"/>
              <a:cs typeface="Gisha" panose="020B0502040204020203" pitchFamily="34" charset="-79"/>
            </a:endParaRPr>
          </a:p>
        </p:txBody>
      </p:sp>
      <p:sp>
        <p:nvSpPr>
          <p:cNvPr id="13" name="TextBox 12"/>
          <p:cNvSpPr txBox="1"/>
          <p:nvPr userDrawn="1"/>
        </p:nvSpPr>
        <p:spPr>
          <a:xfrm>
            <a:off x="6532219" y="836712"/>
            <a:ext cx="2432269" cy="400110"/>
          </a:xfrm>
          <a:prstGeom prst="rect">
            <a:avLst/>
          </a:prstGeom>
          <a:noFill/>
        </p:spPr>
        <p:txBody>
          <a:bodyPr wrap="none" rtlCol="0">
            <a:spAutoFit/>
          </a:bodyPr>
          <a:lstStyle/>
          <a:p>
            <a:pPr algn="ctr"/>
            <a:r>
              <a:rPr lang="en-US" sz="2000" b="1" dirty="0" smtClean="0">
                <a:solidFill>
                  <a:srgbClr val="FF0000"/>
                </a:solidFill>
              </a:rPr>
              <a:t>Steps</a:t>
            </a:r>
            <a:r>
              <a:rPr lang="en-US" sz="2000" b="1" baseline="0" dirty="0" smtClean="0">
                <a:solidFill>
                  <a:srgbClr val="FF0000"/>
                </a:solidFill>
              </a:rPr>
              <a:t> To Success </a:t>
            </a:r>
            <a:endParaRPr lang="en-US" sz="2000" b="1" dirty="0">
              <a:solidFill>
                <a:srgbClr val="FF0000"/>
              </a:solidFill>
            </a:endParaRPr>
          </a:p>
        </p:txBody>
      </p:sp>
      <p:sp>
        <p:nvSpPr>
          <p:cNvPr id="14" name="Text Placeholder 2"/>
          <p:cNvSpPr>
            <a:spLocks noGrp="1"/>
          </p:cNvSpPr>
          <p:nvPr>
            <p:ph type="body" sz="quarter" idx="11"/>
          </p:nvPr>
        </p:nvSpPr>
        <p:spPr>
          <a:xfrm>
            <a:off x="387164" y="3068960"/>
            <a:ext cx="8424862" cy="576064"/>
          </a:xfrm>
        </p:spPr>
        <p:txBody>
          <a:bodyPr>
            <a:noAutofit/>
          </a:bodyPr>
          <a:lstStyle>
            <a:lvl1pPr algn="ctr">
              <a:defRPr sz="4000" b="1">
                <a:latin typeface="+mn-lt"/>
              </a:defRPr>
            </a:lvl1pPr>
            <a:lvl2pPr>
              <a:defRPr sz="4000">
                <a:latin typeface="Calibri" pitchFamily="34" charset="0"/>
              </a:defRPr>
            </a:lvl2pPr>
            <a:lvl3pPr>
              <a:defRPr sz="4000">
                <a:latin typeface="Calibri" pitchFamily="34" charset="0"/>
              </a:defRPr>
            </a:lvl3pPr>
            <a:lvl4pPr>
              <a:defRPr sz="4000">
                <a:latin typeface="Calibri" pitchFamily="34" charset="0"/>
              </a:defRPr>
            </a:lvl4pPr>
            <a:lvl5pPr>
              <a:defRPr sz="4000">
                <a:latin typeface="Calibri" pitchFamily="34" charset="0"/>
              </a:defRPr>
            </a:lvl5pPr>
          </a:lstStyle>
          <a:p>
            <a:pPr lvl="0"/>
            <a:endParaRPr lang="en-US" dirty="0"/>
          </a:p>
        </p:txBody>
      </p:sp>
      <p:sp>
        <p:nvSpPr>
          <p:cNvPr id="15" name="Text Placeholder 2"/>
          <p:cNvSpPr>
            <a:spLocks noGrp="1"/>
          </p:cNvSpPr>
          <p:nvPr>
            <p:ph type="body" sz="quarter" idx="10"/>
          </p:nvPr>
        </p:nvSpPr>
        <p:spPr>
          <a:xfrm>
            <a:off x="395610" y="1484784"/>
            <a:ext cx="8424862" cy="1368152"/>
          </a:xfrm>
        </p:spPr>
        <p:txBody>
          <a:bodyPr>
            <a:noAutofit/>
          </a:bodyPr>
          <a:lstStyle>
            <a:lvl1pPr algn="ctr">
              <a:defRPr sz="4000" b="1">
                <a:latin typeface="+mj-lt"/>
              </a:defRPr>
            </a:lvl1pPr>
            <a:lvl2pPr>
              <a:defRPr sz="4000">
                <a:latin typeface="Calibri" pitchFamily="34" charset="0"/>
              </a:defRPr>
            </a:lvl2pPr>
            <a:lvl3pPr>
              <a:defRPr sz="4000">
                <a:latin typeface="Calibri" pitchFamily="34" charset="0"/>
              </a:defRPr>
            </a:lvl3pPr>
            <a:lvl4pPr>
              <a:defRPr sz="4000">
                <a:latin typeface="Calibri" pitchFamily="34" charset="0"/>
              </a:defRPr>
            </a:lvl4pPr>
            <a:lvl5pPr>
              <a:defRPr sz="4000">
                <a:latin typeface="Calibri" pitchFamily="34" charset="0"/>
              </a:defRPr>
            </a:lvl5pPr>
          </a:lstStyle>
          <a:p>
            <a:pPr lvl="0"/>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8F064197-7120-45E7-B0E5-8880FD57EA6E}" type="datetime1">
              <a:rPr lang="en-US" altLang="en-US"/>
              <a:pPr/>
              <a:t>6/21/2023</a:t>
            </a:fld>
            <a:endParaRPr lang="en-US" alt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24E34BCE-1FF7-44B6-8E12-29EE72AC7C4F}" type="slidenum">
              <a:rPr lang="en-US" altLang="en-US"/>
              <a:pPr/>
              <a:t>‹#›</a:t>
            </a:fld>
            <a:endParaRPr lang="en-US" altLang="en-US"/>
          </a:p>
        </p:txBody>
      </p:sp>
    </p:spTree>
    <p:extLst>
      <p:ext uri="{BB962C8B-B14F-4D97-AF65-F5344CB8AC3E}">
        <p14:creationId xmlns:p14="http://schemas.microsoft.com/office/powerpoint/2010/main" val="33932545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gradFill flip="none" rotWithShape="1">
          <a:gsLst>
            <a:gs pos="0">
              <a:srgbClr val="3333FF"/>
            </a:gs>
            <a:gs pos="50000">
              <a:schemeClr val="bg1"/>
            </a:gs>
            <a:gs pos="100000">
              <a:srgbClr val="FF0000"/>
            </a:gs>
          </a:gsLst>
          <a:lin ang="135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028384" y="6453336"/>
            <a:ext cx="1018456" cy="302989"/>
          </a:xfrm>
        </p:spPr>
        <p:txBody>
          <a:bodyPr/>
          <a:lstStyle>
            <a:lvl1pPr>
              <a:defRPr>
                <a:latin typeface="Arial" panose="020B0604020202020204" pitchFamily="34" charset="0"/>
              </a:defRPr>
            </a:lvl1pPr>
          </a:lstStyle>
          <a:p>
            <a:fld id="{86178A0A-CF14-46D9-96E1-EA1C7D2FDEA7}" type="slidenum">
              <a:rPr lang="en-US" smtClean="0"/>
              <a:pPr/>
              <a:t>‹#›</a:t>
            </a:fld>
            <a:endParaRPr lang="en-US" dirty="0"/>
          </a:p>
        </p:txBody>
      </p:sp>
      <p:sp>
        <p:nvSpPr>
          <p:cNvPr id="9" name="TextBox 8"/>
          <p:cNvSpPr txBox="1"/>
          <p:nvPr userDrawn="1"/>
        </p:nvSpPr>
        <p:spPr>
          <a:xfrm>
            <a:off x="3203848" y="6453336"/>
            <a:ext cx="2880320" cy="338554"/>
          </a:xfrm>
          <a:prstGeom prst="rect">
            <a:avLst/>
          </a:prstGeom>
          <a:noFill/>
        </p:spPr>
        <p:txBody>
          <a:bodyPr wrap="square" rtlCol="0">
            <a:spAutoFit/>
          </a:bodyPr>
          <a:lstStyle/>
          <a:p>
            <a:pPr algn="ctr"/>
            <a:r>
              <a:rPr lang="en-US" sz="1600" dirty="0" smtClean="0">
                <a:latin typeface="Arial" panose="020B0604020202020204" pitchFamily="34" charset="0"/>
              </a:rPr>
              <a:t>© Eversafe Academy </a:t>
            </a:r>
            <a:r>
              <a:rPr lang="en-US" sz="1600" baseline="0" dirty="0" smtClean="0">
                <a:latin typeface="Arial" panose="020B0604020202020204" pitchFamily="34" charset="0"/>
              </a:rPr>
              <a:t>2018</a:t>
            </a:r>
            <a:endParaRPr lang="en-US" sz="1600" dirty="0">
              <a:latin typeface="Arial" panose="020B0604020202020204" pitchFamily="34" charset="0"/>
            </a:endParaRPr>
          </a:p>
        </p:txBody>
      </p:sp>
      <p:sp>
        <p:nvSpPr>
          <p:cNvPr id="8" name="Text Placeholder 7"/>
          <p:cNvSpPr>
            <a:spLocks noGrp="1"/>
          </p:cNvSpPr>
          <p:nvPr>
            <p:ph type="body" sz="quarter" idx="11"/>
          </p:nvPr>
        </p:nvSpPr>
        <p:spPr>
          <a:xfrm>
            <a:off x="468313" y="333375"/>
            <a:ext cx="8064500" cy="1295400"/>
          </a:xfrm>
        </p:spPr>
        <p:txBody>
          <a:bodyPr>
            <a:normAutofit/>
          </a:bodyPr>
          <a:lstStyle>
            <a:lvl1pPr algn="ctr">
              <a:defRPr sz="3600" b="1">
                <a:latin typeface="Arial" panose="020B0604020202020204" pitchFamily="34" charset="0"/>
              </a:defRPr>
            </a:lvl1pPr>
            <a:lvl2pPr algn="ctr">
              <a:defRPr b="1"/>
            </a:lvl2pPr>
            <a:lvl3pPr algn="ctr">
              <a:defRPr b="1"/>
            </a:lvl3pPr>
            <a:lvl4pPr algn="ctr">
              <a:defRPr b="1"/>
            </a:lvl4pPr>
            <a:lvl5pPr algn="ctr">
              <a:defRPr b="1"/>
            </a:lvl5pPr>
          </a:lstStyle>
          <a:p>
            <a:pPr lvl="0"/>
            <a:endParaRPr lang="en-US" dirty="0"/>
          </a:p>
        </p:txBody>
      </p:sp>
      <p:sp>
        <p:nvSpPr>
          <p:cNvPr id="11" name="Text Placeholder 10"/>
          <p:cNvSpPr>
            <a:spLocks noGrp="1"/>
          </p:cNvSpPr>
          <p:nvPr>
            <p:ph type="body" sz="quarter" idx="12"/>
          </p:nvPr>
        </p:nvSpPr>
        <p:spPr>
          <a:xfrm>
            <a:off x="468313" y="1773239"/>
            <a:ext cx="8064500" cy="2591866"/>
          </a:xfrm>
        </p:spPr>
        <p:txBody>
          <a:bodyPr>
            <a:normAutofit/>
          </a:bodyPr>
          <a:lstStyle>
            <a:lvl1pPr algn="ctr">
              <a:defRPr sz="3200" b="1">
                <a:latin typeface="Arial" panose="020B0604020202020204" pitchFamily="34" charset="0"/>
              </a:defRPr>
            </a:lvl1pPr>
            <a:lvl2pPr algn="ctr">
              <a:defRPr/>
            </a:lvl2pPr>
            <a:lvl3pPr algn="ctr">
              <a:defRPr/>
            </a:lvl3pPr>
            <a:lvl4pPr algn="ctr">
              <a:defRPr/>
            </a:lvl4pPr>
            <a:lvl5pPr algn="ctr">
              <a:defRPr/>
            </a:lvl5pPr>
          </a:lstStyle>
          <a:p>
            <a:pPr lvl="0"/>
            <a:endParaRPr lang="en-US" dirty="0"/>
          </a:p>
        </p:txBody>
      </p:sp>
      <p:pic>
        <p:nvPicPr>
          <p:cNvPr id="10"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75655" y="4609707"/>
            <a:ext cx="6305581" cy="2248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297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latin typeface="Calibri" pitchFamily="34" charset="0"/>
              </a:defRPr>
            </a:lvl1pPr>
          </a:lstStyle>
          <a:p>
            <a:endParaRPr lang="en-US" dirty="0"/>
          </a:p>
        </p:txBody>
      </p:sp>
      <p:sp>
        <p:nvSpPr>
          <p:cNvPr id="4" name="Text Placeholder 12"/>
          <p:cNvSpPr>
            <a:spLocks noGrp="1"/>
          </p:cNvSpPr>
          <p:nvPr>
            <p:ph type="body" sz="quarter" idx="10"/>
          </p:nvPr>
        </p:nvSpPr>
        <p:spPr>
          <a:xfrm>
            <a:off x="326314" y="1268760"/>
            <a:ext cx="8532097" cy="4608512"/>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endParaRPr lang="en-US" dirty="0"/>
          </a:p>
        </p:txBody>
      </p:sp>
      <p:sp>
        <p:nvSpPr>
          <p:cNvPr id="3" name="Slide Number Placeholder 2"/>
          <p:cNvSpPr>
            <a:spLocks noGrp="1"/>
          </p:cNvSpPr>
          <p:nvPr>
            <p:ph type="sldNum" sz="quarter" idx="11"/>
          </p:nvPr>
        </p:nvSpPr>
        <p:spPr/>
        <p:txBody>
          <a:bodyPr/>
          <a:lstStyle>
            <a:lvl1pPr>
              <a:defRPr>
                <a:latin typeface="Arial" panose="020B0604020202020204" pitchFamily="34" charset="0"/>
              </a:defRPr>
            </a:lvl1pPr>
          </a:lstStyle>
          <a:p>
            <a:fld id="{86178A0A-CF14-46D9-96E1-EA1C7D2FDEA7}" type="slidenum">
              <a:rPr lang="en-US" smtClean="0"/>
              <a:pPr/>
              <a:t>‹#›</a:t>
            </a:fld>
            <a:endParaRPr lang="en-US" dirty="0"/>
          </a:p>
        </p:txBody>
      </p:sp>
    </p:spTree>
    <p:extLst>
      <p:ext uri="{BB962C8B-B14F-4D97-AF65-F5344CB8AC3E}">
        <p14:creationId xmlns:p14="http://schemas.microsoft.com/office/powerpoint/2010/main" val="4130832320"/>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gradFill flip="none" rotWithShape="1">
          <a:gsLst>
            <a:gs pos="0">
              <a:srgbClr val="0000FF"/>
            </a:gs>
            <a:gs pos="50000">
              <a:schemeClr val="bg1"/>
            </a:gs>
            <a:gs pos="100000">
              <a:srgbClr val="FF0000"/>
            </a:gs>
          </a:gsLst>
          <a:lin ang="135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316416" y="6381328"/>
            <a:ext cx="757483" cy="456878"/>
          </a:xfrm>
        </p:spPr>
        <p:txBody>
          <a:bodyPr/>
          <a:lstStyle>
            <a:lvl1pPr>
              <a:defRPr>
                <a:latin typeface="Arial" panose="020B0604020202020204" pitchFamily="34" charset="0"/>
              </a:defRPr>
            </a:lvl1pPr>
          </a:lstStyle>
          <a:p>
            <a:fld id="{86178A0A-CF14-46D9-96E1-EA1C7D2FDEA7}" type="slidenum">
              <a:rPr lang="en-US" smtClean="0"/>
              <a:pPr/>
              <a:t>‹#›</a:t>
            </a:fld>
            <a:endParaRPr lang="en-US" dirty="0"/>
          </a:p>
        </p:txBody>
      </p:sp>
      <p:sp>
        <p:nvSpPr>
          <p:cNvPr id="9" name="TextBox 8"/>
          <p:cNvSpPr txBox="1"/>
          <p:nvPr userDrawn="1"/>
        </p:nvSpPr>
        <p:spPr>
          <a:xfrm>
            <a:off x="2267744" y="6453336"/>
            <a:ext cx="4824536" cy="338554"/>
          </a:xfrm>
          <a:prstGeom prst="rect">
            <a:avLst/>
          </a:prstGeom>
          <a:noFill/>
        </p:spPr>
        <p:txBody>
          <a:bodyPr wrap="square" rtlCol="0">
            <a:spAutoFit/>
          </a:bodyPr>
          <a:lstStyle/>
          <a:p>
            <a:pPr algn="ctr"/>
            <a:r>
              <a:rPr lang="en-US" sz="1600" dirty="0" smtClean="0">
                <a:latin typeface="Arial" panose="020B0604020202020204" pitchFamily="34" charset="0"/>
              </a:rPr>
              <a:t>© Eversafe</a:t>
            </a:r>
            <a:r>
              <a:rPr lang="en-US" sz="1600" baseline="0" dirty="0" smtClean="0">
                <a:latin typeface="Arial" panose="020B0604020202020204" pitchFamily="34" charset="0"/>
              </a:rPr>
              <a:t> Academy 2018</a:t>
            </a:r>
            <a:endParaRPr lang="en-US" sz="1600" dirty="0">
              <a:latin typeface="Arial" panose="020B0604020202020204" pitchFamily="34" charset="0"/>
            </a:endParaRPr>
          </a:p>
        </p:txBody>
      </p:sp>
      <p:grpSp>
        <p:nvGrpSpPr>
          <p:cNvPr id="5" name="Group 4"/>
          <p:cNvGrpSpPr>
            <a:grpSpLocks noChangeAspect="1"/>
          </p:cNvGrpSpPr>
          <p:nvPr userDrawn="1"/>
        </p:nvGrpSpPr>
        <p:grpSpPr bwMode="hidden">
          <a:xfrm>
            <a:off x="0" y="30202"/>
            <a:ext cx="9252520" cy="6855182"/>
            <a:chOff x="-309563" y="4316413"/>
            <a:chExt cx="9405938" cy="1211262"/>
          </a:xfrm>
        </p:grpSpPr>
        <p:sp>
          <p:nvSpPr>
            <p:cNvPr id="6" name="Freeform 14"/>
            <p:cNvSpPr>
              <a:spLocks/>
            </p:cNvSpPr>
            <p:nvPr/>
          </p:nvSpPr>
          <p:spPr bwMode="hidden">
            <a:xfrm>
              <a:off x="4862374" y="4511675"/>
              <a:ext cx="4150766"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Calibri" pitchFamily="34" charset="0"/>
              </a:endParaRPr>
            </a:p>
          </p:txBody>
        </p:sp>
        <p:sp>
          <p:nvSpPr>
            <p:cNvPr id="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Calibri" pitchFamily="34" charset="0"/>
              </a:endParaRPr>
            </a:p>
          </p:txBody>
        </p:sp>
        <p:sp>
          <p:nvSpPr>
            <p:cNvPr id="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Calibri" pitchFamily="34" charset="0"/>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Calibri" pitchFamily="34" charset="0"/>
              </a:endParaRPr>
            </a:p>
          </p:txBody>
        </p:sp>
      </p:grpSp>
      <p:sp>
        <p:nvSpPr>
          <p:cNvPr id="4" name="Text Placeholder 3"/>
          <p:cNvSpPr>
            <a:spLocks noGrp="1"/>
          </p:cNvSpPr>
          <p:nvPr>
            <p:ph type="body" sz="quarter" idx="11"/>
          </p:nvPr>
        </p:nvSpPr>
        <p:spPr>
          <a:xfrm>
            <a:off x="467544" y="404664"/>
            <a:ext cx="8208144" cy="1664177"/>
          </a:xfrm>
        </p:spPr>
        <p:txBody>
          <a:bodyPr>
            <a:noAutofit/>
          </a:bodyPr>
          <a:lstStyle>
            <a:lvl1pPr algn="ctr">
              <a:defRPr sz="4400" b="1">
                <a:latin typeface="Arial" panose="020B0604020202020204" pitchFamily="34" charset="0"/>
              </a:defRPr>
            </a:lvl1pPr>
            <a:lvl2pPr algn="ctr">
              <a:defRPr sz="4400" b="1"/>
            </a:lvl2pPr>
            <a:lvl3pPr algn="ctr">
              <a:defRPr sz="4400" b="1"/>
            </a:lvl3pPr>
            <a:lvl4pPr algn="ctr">
              <a:defRPr sz="4400" b="1"/>
            </a:lvl4pPr>
            <a:lvl5pPr algn="ctr">
              <a:defRPr sz="4400" b="1"/>
            </a:lvl5pPr>
          </a:lstStyle>
          <a:p>
            <a:pPr lvl="0"/>
            <a:endParaRPr lang="en-US" dirty="0"/>
          </a:p>
        </p:txBody>
      </p:sp>
      <p:sp>
        <p:nvSpPr>
          <p:cNvPr id="17" name="Text Placeholder 16"/>
          <p:cNvSpPr>
            <a:spLocks noGrp="1"/>
          </p:cNvSpPr>
          <p:nvPr>
            <p:ph type="body" sz="quarter" idx="12"/>
          </p:nvPr>
        </p:nvSpPr>
        <p:spPr>
          <a:xfrm>
            <a:off x="468313" y="2205038"/>
            <a:ext cx="8207375" cy="1439862"/>
          </a:xfrm>
        </p:spPr>
        <p:txBody>
          <a:bodyPr>
            <a:noAutofit/>
          </a:bodyPr>
          <a:lstStyle>
            <a:lvl1pPr algn="ctr">
              <a:defRPr sz="4000" b="1">
                <a:latin typeface="Arial" panose="020B0604020202020204" pitchFamily="34" charset="0"/>
              </a:defRPr>
            </a:lvl1pPr>
            <a:lvl2pPr algn="ctr">
              <a:defRPr sz="4000" b="1"/>
            </a:lvl2pPr>
            <a:lvl3pPr algn="ctr">
              <a:defRPr sz="4000" b="1"/>
            </a:lvl3pPr>
            <a:lvl4pPr algn="ctr">
              <a:defRPr sz="4000" b="1"/>
            </a:lvl4pPr>
            <a:lvl5pPr algn="ctr">
              <a:defRPr sz="4000" b="1"/>
            </a:lvl5pPr>
          </a:lstStyle>
          <a:p>
            <a:pPr lvl="0"/>
            <a:endParaRPr lang="en-US" dirty="0"/>
          </a:p>
        </p:txBody>
      </p:sp>
    </p:spTree>
    <p:extLst>
      <p:ext uri="{BB962C8B-B14F-4D97-AF65-F5344CB8AC3E}">
        <p14:creationId xmlns:p14="http://schemas.microsoft.com/office/powerpoint/2010/main" val="35133260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50000">
              <a:schemeClr val="bg1"/>
            </a:gs>
            <a:gs pos="10000">
              <a:srgbClr val="FF0000">
                <a:lumMod val="100000"/>
              </a:srgbClr>
            </a:gs>
            <a:gs pos="90000">
              <a:srgbClr val="3333FF"/>
            </a:gs>
          </a:gsLst>
          <a:lin ang="2700000" scaled="1"/>
          <a:tileRect/>
        </a:gradFill>
        <a:effectLst/>
      </p:bgPr>
    </p:bg>
    <p:spTree>
      <p:nvGrpSpPr>
        <p:cNvPr id="1" name=""/>
        <p:cNvGrpSpPr/>
        <p:nvPr/>
      </p:nvGrpSpPr>
      <p:grpSpPr>
        <a:xfrm>
          <a:off x="0" y="0"/>
          <a:ext cx="0" cy="0"/>
          <a:chOff x="0" y="0"/>
          <a:chExt cx="0" cy="0"/>
        </a:xfrm>
      </p:grpSpPr>
      <p:sp>
        <p:nvSpPr>
          <p:cNvPr id="8" name="TextBox 7"/>
          <p:cNvSpPr txBox="1"/>
          <p:nvPr userDrawn="1"/>
        </p:nvSpPr>
        <p:spPr>
          <a:xfrm>
            <a:off x="21580" y="5919663"/>
            <a:ext cx="9144000" cy="461665"/>
          </a:xfrm>
          <a:prstGeom prst="rect">
            <a:avLst/>
          </a:prstGeom>
          <a:noFill/>
        </p:spPr>
        <p:txBody>
          <a:bodyPr wrap="square" rtlCol="0">
            <a:spAutoFit/>
          </a:bodyPr>
          <a:lstStyle/>
          <a:p>
            <a:pPr algn="ctr"/>
            <a:r>
              <a:rPr lang="en-US" sz="2400" b="1" dirty="0" smtClean="0">
                <a:solidFill>
                  <a:srgbClr val="C00000"/>
                </a:solidFill>
              </a:rPr>
              <a:t>P</a:t>
            </a:r>
            <a:r>
              <a:rPr lang="en-US" sz="2400" b="1" dirty="0" smtClean="0">
                <a:solidFill>
                  <a:prstClr val="black"/>
                </a:solidFill>
              </a:rPr>
              <a:t>: 6297 8417, </a:t>
            </a:r>
            <a:r>
              <a:rPr lang="en-US" sz="2400" b="1" dirty="0" smtClean="0">
                <a:solidFill>
                  <a:srgbClr val="C00000"/>
                </a:solidFill>
              </a:rPr>
              <a:t>F</a:t>
            </a:r>
            <a:r>
              <a:rPr lang="en-US" sz="2400" b="1" dirty="0" smtClean="0">
                <a:solidFill>
                  <a:prstClr val="black"/>
                </a:solidFill>
              </a:rPr>
              <a:t>: 6297 8617, </a:t>
            </a:r>
            <a:r>
              <a:rPr lang="en-US" sz="2400" b="1" dirty="0" smtClean="0">
                <a:solidFill>
                  <a:srgbClr val="C00000"/>
                </a:solidFill>
              </a:rPr>
              <a:t>E</a:t>
            </a:r>
            <a:r>
              <a:rPr lang="en-US" sz="2400" b="1" dirty="0" smtClean="0">
                <a:solidFill>
                  <a:prstClr val="black"/>
                </a:solidFill>
              </a:rPr>
              <a:t>: training@eversafe.com.sg</a:t>
            </a:r>
            <a:endParaRPr lang="en-US" sz="2400" b="1" dirty="0">
              <a:solidFill>
                <a:prstClr val="black"/>
              </a:solidFill>
            </a:endParaRPr>
          </a:p>
        </p:txBody>
      </p:sp>
      <p:sp>
        <p:nvSpPr>
          <p:cNvPr id="5" name="TextBox 4"/>
          <p:cNvSpPr txBox="1"/>
          <p:nvPr userDrawn="1"/>
        </p:nvSpPr>
        <p:spPr>
          <a:xfrm>
            <a:off x="3333374" y="6352273"/>
            <a:ext cx="2850589" cy="400110"/>
          </a:xfrm>
          <a:prstGeom prst="rect">
            <a:avLst/>
          </a:prstGeom>
          <a:noFill/>
        </p:spPr>
        <p:txBody>
          <a:bodyPr wrap="none" rtlCol="0">
            <a:spAutoFit/>
          </a:bodyPr>
          <a:lstStyle/>
          <a:p>
            <a:pPr algn="ctr"/>
            <a:r>
              <a:rPr lang="en-US" sz="2000" b="1" dirty="0" smtClean="0">
                <a:solidFill>
                  <a:prstClr val="black"/>
                </a:solidFill>
              </a:rPr>
              <a:t>www.eversafe.com.sg</a:t>
            </a:r>
            <a:endParaRPr lang="en-US" sz="2000" b="1" dirty="0">
              <a:solidFill>
                <a:prstClr val="black"/>
              </a:solidFill>
            </a:endParaRPr>
          </a:p>
        </p:txBody>
      </p:sp>
      <p:sp>
        <p:nvSpPr>
          <p:cNvPr id="9" name="TextBox 8"/>
          <p:cNvSpPr txBox="1"/>
          <p:nvPr userDrawn="1"/>
        </p:nvSpPr>
        <p:spPr>
          <a:xfrm>
            <a:off x="108520" y="6453336"/>
            <a:ext cx="8927976" cy="307777"/>
          </a:xfrm>
          <a:prstGeom prst="rect">
            <a:avLst/>
          </a:prstGeom>
          <a:noFill/>
        </p:spPr>
        <p:txBody>
          <a:bodyPr wrap="square" rtlCol="0">
            <a:spAutoFit/>
          </a:bodyPr>
          <a:lstStyle/>
          <a:p>
            <a:r>
              <a:rPr lang="en-US" sz="1400" dirty="0" smtClean="0">
                <a:solidFill>
                  <a:prstClr val="black"/>
                </a:solidFill>
              </a:rPr>
              <a:t>©</a:t>
            </a:r>
            <a:r>
              <a:rPr lang="en-US" sz="1200" dirty="0" smtClean="0">
                <a:solidFill>
                  <a:prstClr val="black"/>
                </a:solidFill>
              </a:rPr>
              <a:t> </a:t>
            </a:r>
            <a:r>
              <a:rPr lang="en-US" sz="1200" dirty="0" err="1" smtClean="0">
                <a:solidFill>
                  <a:prstClr val="black"/>
                </a:solidFill>
              </a:rPr>
              <a:t>Eversafe</a:t>
            </a:r>
            <a:r>
              <a:rPr lang="en-US" sz="1200" dirty="0" smtClean="0">
                <a:solidFill>
                  <a:prstClr val="black"/>
                </a:solidFill>
              </a:rPr>
              <a:t> Academy 2018</a:t>
            </a:r>
            <a:endParaRPr lang="en-US" sz="1200" dirty="0">
              <a:solidFill>
                <a:prstClr val="black"/>
              </a:solidFill>
            </a:endParaRPr>
          </a:p>
        </p:txBody>
      </p:sp>
      <p:pic>
        <p:nvPicPr>
          <p:cNvPr id="10"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99295" y="4224876"/>
            <a:ext cx="5400600" cy="19256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108520" y="200834"/>
            <a:ext cx="8927976" cy="707886"/>
          </a:xfrm>
          <a:prstGeom prst="rect">
            <a:avLst/>
          </a:prstGeom>
          <a:noFill/>
        </p:spPr>
        <p:txBody>
          <a:bodyPr wrap="square" rtlCol="0">
            <a:spAutoFit/>
          </a:bodyPr>
          <a:lstStyle/>
          <a:p>
            <a:pPr algn="ctr"/>
            <a:r>
              <a:rPr lang="en-US" sz="4000" b="1" dirty="0" smtClean="0">
                <a:solidFill>
                  <a:prstClr val="black"/>
                </a:solidFill>
                <a:latin typeface="Gisha" panose="020B0502040204020203" pitchFamily="34" charset="-79"/>
                <a:cs typeface="Gisha" panose="020B0502040204020203" pitchFamily="34" charset="-79"/>
              </a:rPr>
              <a:t>Welcome to</a:t>
            </a:r>
            <a:r>
              <a:rPr lang="en-US" sz="4000" b="1" dirty="0" smtClean="0">
                <a:solidFill>
                  <a:srgbClr val="C00000"/>
                </a:solidFill>
                <a:latin typeface="Gisha" panose="020B0502040204020203" pitchFamily="34" charset="-79"/>
                <a:cs typeface="Gisha" panose="020B0502040204020203" pitchFamily="34" charset="-79"/>
              </a:rPr>
              <a:t> “</a:t>
            </a:r>
            <a:r>
              <a:rPr lang="en-US" sz="4000" b="1" dirty="0" err="1" smtClean="0">
                <a:solidFill>
                  <a:srgbClr val="C00000"/>
                </a:solidFill>
                <a:latin typeface="Gisha" panose="020B0502040204020203" pitchFamily="34" charset="-79"/>
                <a:cs typeface="Gisha" panose="020B0502040204020203" pitchFamily="34" charset="-79"/>
              </a:rPr>
              <a:t>Eversafe</a:t>
            </a:r>
            <a:r>
              <a:rPr lang="en-US" sz="4000" b="1" dirty="0" smtClean="0">
                <a:solidFill>
                  <a:srgbClr val="C00000"/>
                </a:solidFill>
                <a:latin typeface="Gisha" panose="020B0502040204020203" pitchFamily="34" charset="-79"/>
                <a:cs typeface="Gisha" panose="020B0502040204020203" pitchFamily="34" charset="-79"/>
              </a:rPr>
              <a:t> </a:t>
            </a:r>
            <a:r>
              <a:rPr lang="en-US" sz="4000" b="1" dirty="0" smtClean="0">
                <a:solidFill>
                  <a:srgbClr val="0070C0"/>
                </a:solidFill>
                <a:latin typeface="Gisha" panose="020B0502040204020203" pitchFamily="34" charset="-79"/>
                <a:cs typeface="Gisha" panose="020B0502040204020203" pitchFamily="34" charset="-79"/>
              </a:rPr>
              <a:t>Academy</a:t>
            </a:r>
            <a:r>
              <a:rPr lang="en-US" sz="4000" b="1" dirty="0" smtClean="0">
                <a:solidFill>
                  <a:srgbClr val="C00000"/>
                </a:solidFill>
                <a:latin typeface="Gisha" panose="020B0502040204020203" pitchFamily="34" charset="-79"/>
                <a:cs typeface="Gisha" panose="020B0502040204020203" pitchFamily="34" charset="-79"/>
              </a:rPr>
              <a:t>”</a:t>
            </a:r>
            <a:endParaRPr lang="en-US" sz="4000" b="1" dirty="0">
              <a:solidFill>
                <a:srgbClr val="C00000"/>
              </a:solidFill>
              <a:latin typeface="Gisha" panose="020B0502040204020203" pitchFamily="34" charset="-79"/>
              <a:cs typeface="Gisha" panose="020B0502040204020203" pitchFamily="34" charset="-79"/>
            </a:endParaRPr>
          </a:p>
        </p:txBody>
      </p:sp>
      <p:sp>
        <p:nvSpPr>
          <p:cNvPr id="13" name="TextBox 12"/>
          <p:cNvSpPr txBox="1"/>
          <p:nvPr userDrawn="1"/>
        </p:nvSpPr>
        <p:spPr>
          <a:xfrm>
            <a:off x="6532219" y="836712"/>
            <a:ext cx="2432269" cy="400110"/>
          </a:xfrm>
          <a:prstGeom prst="rect">
            <a:avLst/>
          </a:prstGeom>
          <a:noFill/>
        </p:spPr>
        <p:txBody>
          <a:bodyPr wrap="none" rtlCol="0">
            <a:spAutoFit/>
          </a:bodyPr>
          <a:lstStyle/>
          <a:p>
            <a:pPr algn="ctr"/>
            <a:r>
              <a:rPr lang="en-US" sz="2000" b="1" dirty="0" smtClean="0">
                <a:solidFill>
                  <a:srgbClr val="FF0000"/>
                </a:solidFill>
              </a:rPr>
              <a:t>Steps To Success </a:t>
            </a:r>
            <a:endParaRPr lang="en-US" sz="2000" b="1" dirty="0">
              <a:solidFill>
                <a:srgbClr val="FF0000"/>
              </a:solidFill>
            </a:endParaRPr>
          </a:p>
        </p:txBody>
      </p:sp>
      <p:sp>
        <p:nvSpPr>
          <p:cNvPr id="14" name="Text Placeholder 2"/>
          <p:cNvSpPr>
            <a:spLocks noGrp="1"/>
          </p:cNvSpPr>
          <p:nvPr>
            <p:ph type="body" sz="quarter" idx="11"/>
          </p:nvPr>
        </p:nvSpPr>
        <p:spPr>
          <a:xfrm>
            <a:off x="387164" y="3068960"/>
            <a:ext cx="8424862" cy="576064"/>
          </a:xfrm>
        </p:spPr>
        <p:txBody>
          <a:bodyPr>
            <a:noAutofit/>
          </a:bodyPr>
          <a:lstStyle>
            <a:lvl1pPr algn="ctr">
              <a:defRPr sz="4000" b="1">
                <a:latin typeface="+mn-lt"/>
              </a:defRPr>
            </a:lvl1pPr>
            <a:lvl2pPr>
              <a:defRPr sz="4000">
                <a:latin typeface="Calibri" pitchFamily="34" charset="0"/>
              </a:defRPr>
            </a:lvl2pPr>
            <a:lvl3pPr>
              <a:defRPr sz="4000">
                <a:latin typeface="Calibri" pitchFamily="34" charset="0"/>
              </a:defRPr>
            </a:lvl3pPr>
            <a:lvl4pPr>
              <a:defRPr sz="4000">
                <a:latin typeface="Calibri" pitchFamily="34" charset="0"/>
              </a:defRPr>
            </a:lvl4pPr>
            <a:lvl5pPr>
              <a:defRPr sz="4000">
                <a:latin typeface="Calibri" pitchFamily="34" charset="0"/>
              </a:defRPr>
            </a:lvl5pPr>
          </a:lstStyle>
          <a:p>
            <a:pPr lvl="0"/>
            <a:endParaRPr lang="en-US" dirty="0"/>
          </a:p>
        </p:txBody>
      </p:sp>
      <p:sp>
        <p:nvSpPr>
          <p:cNvPr id="15" name="Text Placeholder 2"/>
          <p:cNvSpPr>
            <a:spLocks noGrp="1"/>
          </p:cNvSpPr>
          <p:nvPr>
            <p:ph type="body" sz="quarter" idx="10"/>
          </p:nvPr>
        </p:nvSpPr>
        <p:spPr>
          <a:xfrm>
            <a:off x="395610" y="1484784"/>
            <a:ext cx="8424862" cy="1368152"/>
          </a:xfrm>
        </p:spPr>
        <p:txBody>
          <a:bodyPr>
            <a:noAutofit/>
          </a:bodyPr>
          <a:lstStyle>
            <a:lvl1pPr algn="ctr">
              <a:defRPr sz="4000" b="1">
                <a:latin typeface="+mj-lt"/>
              </a:defRPr>
            </a:lvl1pPr>
            <a:lvl2pPr>
              <a:defRPr sz="4000">
                <a:latin typeface="Calibri" pitchFamily="34" charset="0"/>
              </a:defRPr>
            </a:lvl2pPr>
            <a:lvl3pPr>
              <a:defRPr sz="4000">
                <a:latin typeface="Calibri" pitchFamily="34" charset="0"/>
              </a:defRPr>
            </a:lvl3pPr>
            <a:lvl4pPr>
              <a:defRPr sz="4000">
                <a:latin typeface="Calibri" pitchFamily="34" charset="0"/>
              </a:defRPr>
            </a:lvl4pPr>
            <a:lvl5pPr>
              <a:defRPr sz="4000">
                <a:latin typeface="Calibri" pitchFamily="34" charset="0"/>
              </a:defRPr>
            </a:lvl5pPr>
          </a:lstStyle>
          <a:p>
            <a:pPr lvl="0"/>
            <a:endParaRPr lang="en-US" dirty="0"/>
          </a:p>
        </p:txBody>
      </p:sp>
    </p:spTree>
    <p:extLst>
      <p:ext uri="{BB962C8B-B14F-4D97-AF65-F5344CB8AC3E}">
        <p14:creationId xmlns:p14="http://schemas.microsoft.com/office/powerpoint/2010/main" val="20886827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flip="none" rotWithShape="1">
          <a:gsLst>
            <a:gs pos="0">
              <a:srgbClr val="3333FF"/>
            </a:gs>
            <a:gs pos="50000">
              <a:schemeClr val="bg1"/>
            </a:gs>
            <a:gs pos="100000">
              <a:srgbClr val="FF0000"/>
            </a:gs>
          </a:gsLst>
          <a:lin ang="135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172400" y="6356498"/>
            <a:ext cx="874440" cy="456878"/>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9" name="TextBox 8"/>
          <p:cNvSpPr txBox="1"/>
          <p:nvPr userDrawn="1"/>
        </p:nvSpPr>
        <p:spPr>
          <a:xfrm>
            <a:off x="3635896" y="6402814"/>
            <a:ext cx="2592288" cy="338554"/>
          </a:xfrm>
          <a:prstGeom prst="rect">
            <a:avLst/>
          </a:prstGeom>
          <a:noFill/>
        </p:spPr>
        <p:txBody>
          <a:bodyPr wrap="square" rtlCol="0">
            <a:spAutoFit/>
          </a:bodyPr>
          <a:lstStyle/>
          <a:p>
            <a:pPr algn="ctr"/>
            <a:r>
              <a:rPr lang="en-US" sz="1600" dirty="0" smtClean="0">
                <a:solidFill>
                  <a:prstClr val="black"/>
                </a:solidFill>
              </a:rPr>
              <a:t>© </a:t>
            </a:r>
            <a:r>
              <a:rPr lang="en-US" sz="1600" dirty="0" err="1" smtClean="0">
                <a:solidFill>
                  <a:prstClr val="black"/>
                </a:solidFill>
              </a:rPr>
              <a:t>Eversafe</a:t>
            </a:r>
            <a:r>
              <a:rPr lang="en-US" sz="1600" dirty="0" smtClean="0">
                <a:solidFill>
                  <a:prstClr val="black"/>
                </a:solidFill>
              </a:rPr>
              <a:t> Academy 2018</a:t>
            </a:r>
            <a:endParaRPr lang="en-US" sz="1600"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6792"/>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pic>
        <p:nvPicPr>
          <p:cNvPr id="7"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3270" y="6156360"/>
            <a:ext cx="1944216" cy="69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0767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Title 1"/>
          <p:cNvSpPr>
            <a:spLocks noGrp="1"/>
          </p:cNvSpPr>
          <p:nvPr>
            <p:ph type="title"/>
          </p:nvPr>
        </p:nvSpPr>
        <p:spPr>
          <a:xfrm>
            <a:off x="319088" y="276224"/>
            <a:ext cx="8534400" cy="804672"/>
          </a:xfrm>
        </p:spPr>
        <p:txBody>
          <a:bodyPr>
            <a:normAutofit/>
          </a:bodyPr>
          <a:lstStyle>
            <a:lvl1pPr algn="ctr">
              <a:defRPr sz="3600" b="1">
                <a:solidFill>
                  <a:schemeClr val="tx1"/>
                </a:solidFill>
                <a:latin typeface="Calibri" pitchFamily="34" charset="0"/>
              </a:defRPr>
            </a:lvl1pPr>
          </a:lstStyle>
          <a:p>
            <a:endParaRPr lang="en-US" dirty="0"/>
          </a:p>
        </p:txBody>
      </p:sp>
      <p:sp>
        <p:nvSpPr>
          <p:cNvPr id="13" name="Text Placeholder 12"/>
          <p:cNvSpPr>
            <a:spLocks noGrp="1"/>
          </p:cNvSpPr>
          <p:nvPr>
            <p:ph type="body" sz="quarter" idx="10"/>
          </p:nvPr>
        </p:nvSpPr>
        <p:spPr>
          <a:xfrm>
            <a:off x="326314" y="1268760"/>
            <a:ext cx="8532097" cy="4608512"/>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endParaRPr lang="en-US" dirty="0"/>
          </a:p>
        </p:txBody>
      </p:sp>
      <p:sp>
        <p:nvSpPr>
          <p:cNvPr id="2" name="Slide Number Placeholder 1"/>
          <p:cNvSpPr>
            <a:spLocks noGrp="1"/>
          </p:cNvSpPr>
          <p:nvPr>
            <p:ph type="sldNum" sz="quarter" idx="11"/>
          </p:nvPr>
        </p:nvSpPr>
        <p:spPr/>
        <p:txBody>
          <a:bodyPr/>
          <a:lstStyle/>
          <a:p>
            <a:fld id="{86178A0A-CF14-46D9-96E1-EA1C7D2FDEA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8415123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gradFill flip="none" rotWithShape="1">
          <a:gsLst>
            <a:gs pos="0">
              <a:srgbClr val="3333FF"/>
            </a:gs>
            <a:gs pos="50000">
              <a:schemeClr val="bg1"/>
            </a:gs>
            <a:gs pos="100000">
              <a:srgbClr val="FF0000"/>
            </a:gs>
          </a:gsLst>
          <a:lin ang="135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028384" y="6453336"/>
            <a:ext cx="1018456" cy="302989"/>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9" name="TextBox 8"/>
          <p:cNvSpPr txBox="1"/>
          <p:nvPr userDrawn="1"/>
        </p:nvSpPr>
        <p:spPr>
          <a:xfrm>
            <a:off x="3203848" y="6453336"/>
            <a:ext cx="2880320" cy="338554"/>
          </a:xfrm>
          <a:prstGeom prst="rect">
            <a:avLst/>
          </a:prstGeom>
          <a:noFill/>
        </p:spPr>
        <p:txBody>
          <a:bodyPr wrap="square" rtlCol="0">
            <a:spAutoFit/>
          </a:bodyPr>
          <a:lstStyle/>
          <a:p>
            <a:pPr algn="ctr"/>
            <a:r>
              <a:rPr lang="en-US" sz="1600" dirty="0" smtClean="0">
                <a:solidFill>
                  <a:prstClr val="black"/>
                </a:solidFill>
              </a:rPr>
              <a:t>© </a:t>
            </a:r>
            <a:r>
              <a:rPr lang="en-US" sz="1600" dirty="0" err="1" smtClean="0">
                <a:solidFill>
                  <a:prstClr val="black"/>
                </a:solidFill>
              </a:rPr>
              <a:t>Eversafe</a:t>
            </a:r>
            <a:r>
              <a:rPr lang="en-US" sz="1600" dirty="0" smtClean="0">
                <a:solidFill>
                  <a:prstClr val="black"/>
                </a:solidFill>
              </a:rPr>
              <a:t> Academy 2018</a:t>
            </a:r>
            <a:endParaRPr lang="en-US" sz="1600" dirty="0">
              <a:solidFill>
                <a:prstClr val="black"/>
              </a:solidFill>
            </a:endParaRPr>
          </a:p>
        </p:txBody>
      </p:sp>
      <p:sp>
        <p:nvSpPr>
          <p:cNvPr id="8" name="Text Placeholder 7"/>
          <p:cNvSpPr>
            <a:spLocks noGrp="1"/>
          </p:cNvSpPr>
          <p:nvPr>
            <p:ph type="body" sz="quarter" idx="11"/>
          </p:nvPr>
        </p:nvSpPr>
        <p:spPr>
          <a:xfrm>
            <a:off x="468313" y="333375"/>
            <a:ext cx="8064500" cy="1295400"/>
          </a:xfrm>
        </p:spPr>
        <p:txBody>
          <a:bodyPr>
            <a:normAutofit/>
          </a:bodyPr>
          <a:lstStyle>
            <a:lvl1pPr algn="ctr">
              <a:defRPr sz="3600" b="1"/>
            </a:lvl1pPr>
            <a:lvl2pPr algn="ctr">
              <a:defRPr b="1"/>
            </a:lvl2pPr>
            <a:lvl3pPr algn="ctr">
              <a:defRPr b="1"/>
            </a:lvl3pPr>
            <a:lvl4pPr algn="ctr">
              <a:defRPr b="1"/>
            </a:lvl4pPr>
            <a:lvl5pPr algn="ctr">
              <a:defRPr b="1"/>
            </a:lvl5pPr>
          </a:lstStyle>
          <a:p>
            <a:pPr lvl="0"/>
            <a:endParaRPr lang="en-US" dirty="0"/>
          </a:p>
        </p:txBody>
      </p:sp>
      <p:sp>
        <p:nvSpPr>
          <p:cNvPr id="11" name="Text Placeholder 10"/>
          <p:cNvSpPr>
            <a:spLocks noGrp="1"/>
          </p:cNvSpPr>
          <p:nvPr>
            <p:ph type="body" sz="quarter" idx="12"/>
          </p:nvPr>
        </p:nvSpPr>
        <p:spPr>
          <a:xfrm>
            <a:off x="468313" y="1773239"/>
            <a:ext cx="8064500" cy="2591866"/>
          </a:xfrm>
        </p:spPr>
        <p:txBody>
          <a:bodyPr>
            <a:normAutofit/>
          </a:bodyPr>
          <a:lstStyle>
            <a:lvl1pPr algn="ctr">
              <a:defRPr sz="3200" b="1"/>
            </a:lvl1pPr>
            <a:lvl2pPr algn="ctr">
              <a:defRPr/>
            </a:lvl2pPr>
            <a:lvl3pPr algn="ctr">
              <a:defRPr/>
            </a:lvl3pPr>
            <a:lvl4pPr algn="ctr">
              <a:defRPr/>
            </a:lvl4pPr>
            <a:lvl5pPr algn="ctr">
              <a:defRPr/>
            </a:lvl5pPr>
          </a:lstStyle>
          <a:p>
            <a:pPr lvl="0"/>
            <a:endParaRPr lang="en-US" dirty="0"/>
          </a:p>
        </p:txBody>
      </p:sp>
      <p:pic>
        <p:nvPicPr>
          <p:cNvPr id="10"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75655" y="4609707"/>
            <a:ext cx="6305581" cy="2248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910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latin typeface="Calibri" pitchFamily="34" charset="0"/>
              </a:defRPr>
            </a:lvl1pPr>
          </a:lstStyle>
          <a:p>
            <a:endParaRPr lang="en-US" dirty="0"/>
          </a:p>
        </p:txBody>
      </p:sp>
      <p:sp>
        <p:nvSpPr>
          <p:cNvPr id="4" name="Text Placeholder 12"/>
          <p:cNvSpPr>
            <a:spLocks noGrp="1"/>
          </p:cNvSpPr>
          <p:nvPr>
            <p:ph type="body" sz="quarter" idx="10"/>
          </p:nvPr>
        </p:nvSpPr>
        <p:spPr>
          <a:xfrm>
            <a:off x="326314" y="1268760"/>
            <a:ext cx="8532097" cy="4608512"/>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endParaRPr lang="en-US" dirty="0"/>
          </a:p>
        </p:txBody>
      </p:sp>
      <p:sp>
        <p:nvSpPr>
          <p:cNvPr id="3" name="Slide Number Placeholder 2"/>
          <p:cNvSpPr>
            <a:spLocks noGrp="1"/>
          </p:cNvSpPr>
          <p:nvPr>
            <p:ph type="sldNum" sz="quarter" idx="11"/>
          </p:nvPr>
        </p:nvSpPr>
        <p:spPr/>
        <p:txBody>
          <a:bodyPr/>
          <a:lstStyle/>
          <a:p>
            <a:fld id="{86178A0A-CF14-46D9-96E1-EA1C7D2FDEA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47154078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gradFill flip="none" rotWithShape="1">
          <a:gsLst>
            <a:gs pos="0">
              <a:srgbClr val="0000FF"/>
            </a:gs>
            <a:gs pos="50000">
              <a:schemeClr val="bg1"/>
            </a:gs>
            <a:gs pos="100000">
              <a:srgbClr val="FF0000"/>
            </a:gs>
          </a:gsLst>
          <a:lin ang="135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316416" y="6381328"/>
            <a:ext cx="757483" cy="456878"/>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9" name="TextBox 8"/>
          <p:cNvSpPr txBox="1"/>
          <p:nvPr userDrawn="1"/>
        </p:nvSpPr>
        <p:spPr>
          <a:xfrm>
            <a:off x="2267744" y="6453336"/>
            <a:ext cx="4824536" cy="338554"/>
          </a:xfrm>
          <a:prstGeom prst="rect">
            <a:avLst/>
          </a:prstGeom>
          <a:noFill/>
        </p:spPr>
        <p:txBody>
          <a:bodyPr wrap="square" rtlCol="0">
            <a:spAutoFit/>
          </a:bodyPr>
          <a:lstStyle/>
          <a:p>
            <a:pPr algn="ctr"/>
            <a:r>
              <a:rPr lang="en-US" sz="1600" dirty="0" smtClean="0">
                <a:solidFill>
                  <a:prstClr val="black"/>
                </a:solidFill>
              </a:rPr>
              <a:t>© </a:t>
            </a:r>
            <a:r>
              <a:rPr lang="en-US" sz="1600" dirty="0" err="1" smtClean="0">
                <a:solidFill>
                  <a:prstClr val="black"/>
                </a:solidFill>
              </a:rPr>
              <a:t>Eversafe</a:t>
            </a:r>
            <a:r>
              <a:rPr lang="en-US" sz="1600" dirty="0" smtClean="0">
                <a:solidFill>
                  <a:prstClr val="black"/>
                </a:solidFill>
              </a:rPr>
              <a:t> Academy 2018</a:t>
            </a:r>
            <a:endParaRPr lang="en-US" sz="1600" dirty="0">
              <a:solidFill>
                <a:prstClr val="black"/>
              </a:solidFill>
            </a:endParaRPr>
          </a:p>
        </p:txBody>
      </p:sp>
      <p:grpSp>
        <p:nvGrpSpPr>
          <p:cNvPr id="5" name="Group 4"/>
          <p:cNvGrpSpPr>
            <a:grpSpLocks noChangeAspect="1"/>
          </p:cNvGrpSpPr>
          <p:nvPr userDrawn="1"/>
        </p:nvGrpSpPr>
        <p:grpSpPr bwMode="hidden">
          <a:xfrm>
            <a:off x="0" y="30202"/>
            <a:ext cx="9252520" cy="6855182"/>
            <a:chOff x="-309563" y="4316413"/>
            <a:chExt cx="9405938" cy="1211262"/>
          </a:xfrm>
        </p:grpSpPr>
        <p:sp>
          <p:nvSpPr>
            <p:cNvPr id="6" name="Freeform 14"/>
            <p:cNvSpPr>
              <a:spLocks/>
            </p:cNvSpPr>
            <p:nvPr/>
          </p:nvSpPr>
          <p:spPr bwMode="hidden">
            <a:xfrm>
              <a:off x="4862374" y="4511675"/>
              <a:ext cx="4150766"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pitchFamily="34" charset="0"/>
              </a:endParaRPr>
            </a:p>
          </p:txBody>
        </p:sp>
        <p:sp>
          <p:nvSpPr>
            <p:cNvPr id="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pitchFamily="34" charset="0"/>
              </a:endParaRPr>
            </a:p>
          </p:txBody>
        </p:sp>
        <p:sp>
          <p:nvSpPr>
            <p:cNvPr id="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pitchFamily="34" charset="0"/>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pitchFamily="34" charset="0"/>
              </a:endParaRPr>
            </a:p>
          </p:txBody>
        </p:sp>
      </p:grpSp>
      <p:sp>
        <p:nvSpPr>
          <p:cNvPr id="13" name="TextBox 12"/>
          <p:cNvSpPr txBox="1"/>
          <p:nvPr userDrawn="1"/>
        </p:nvSpPr>
        <p:spPr>
          <a:xfrm>
            <a:off x="0" y="5949280"/>
            <a:ext cx="9144000" cy="461665"/>
          </a:xfrm>
          <a:prstGeom prst="rect">
            <a:avLst/>
          </a:prstGeom>
          <a:noFill/>
        </p:spPr>
        <p:txBody>
          <a:bodyPr wrap="square" rtlCol="0">
            <a:spAutoFit/>
          </a:bodyPr>
          <a:lstStyle/>
          <a:p>
            <a:pPr algn="ctr"/>
            <a:r>
              <a:rPr lang="en-US" sz="2400" b="1" dirty="0" smtClean="0">
                <a:solidFill>
                  <a:srgbClr val="C00000"/>
                </a:solidFill>
              </a:rPr>
              <a:t>P</a:t>
            </a:r>
            <a:r>
              <a:rPr lang="en-US" sz="2400" b="1" dirty="0" smtClean="0">
                <a:solidFill>
                  <a:prstClr val="black"/>
                </a:solidFill>
              </a:rPr>
              <a:t>: 6297 8417, </a:t>
            </a:r>
            <a:r>
              <a:rPr lang="en-US" sz="2400" b="1" dirty="0" smtClean="0">
                <a:solidFill>
                  <a:srgbClr val="C00000"/>
                </a:solidFill>
              </a:rPr>
              <a:t>F</a:t>
            </a:r>
            <a:r>
              <a:rPr lang="en-US" sz="2400" b="1" dirty="0" smtClean="0">
                <a:solidFill>
                  <a:prstClr val="black"/>
                </a:solidFill>
              </a:rPr>
              <a:t>: 6297 8617, </a:t>
            </a:r>
            <a:r>
              <a:rPr lang="en-US" sz="2400" b="1" dirty="0" smtClean="0">
                <a:solidFill>
                  <a:srgbClr val="C00000"/>
                </a:solidFill>
              </a:rPr>
              <a:t>E</a:t>
            </a:r>
            <a:r>
              <a:rPr lang="en-US" sz="2400" b="1" dirty="0" smtClean="0">
                <a:solidFill>
                  <a:prstClr val="black"/>
                </a:solidFill>
              </a:rPr>
              <a:t>: training@eversafe.com.sg</a:t>
            </a:r>
            <a:endParaRPr lang="en-US" sz="2400" b="1" dirty="0">
              <a:solidFill>
                <a:prstClr val="black"/>
              </a:solidFill>
            </a:endParaRPr>
          </a:p>
        </p:txBody>
      </p:sp>
      <p:sp>
        <p:nvSpPr>
          <p:cNvPr id="14" name="TextBox 13"/>
          <p:cNvSpPr txBox="1"/>
          <p:nvPr userDrawn="1"/>
        </p:nvSpPr>
        <p:spPr>
          <a:xfrm>
            <a:off x="0" y="5487615"/>
            <a:ext cx="9143999" cy="461665"/>
          </a:xfrm>
          <a:prstGeom prst="rect">
            <a:avLst/>
          </a:prstGeom>
          <a:noFill/>
        </p:spPr>
        <p:txBody>
          <a:bodyPr wrap="square" rtlCol="0">
            <a:spAutoFit/>
          </a:bodyPr>
          <a:lstStyle/>
          <a:p>
            <a:pPr algn="ctr"/>
            <a:r>
              <a:rPr lang="en-US" sz="2400" b="1" dirty="0" smtClean="0">
                <a:solidFill>
                  <a:prstClr val="black"/>
                </a:solidFill>
              </a:rPr>
              <a:t>www.eversafe.com.sg</a:t>
            </a:r>
            <a:endParaRPr lang="en-US" sz="2400" b="1" dirty="0">
              <a:solidFill>
                <a:prstClr val="black"/>
              </a:solidFill>
            </a:endParaRPr>
          </a:p>
        </p:txBody>
      </p:sp>
      <p:sp>
        <p:nvSpPr>
          <p:cNvPr id="4" name="Text Placeholder 3"/>
          <p:cNvSpPr>
            <a:spLocks noGrp="1"/>
          </p:cNvSpPr>
          <p:nvPr>
            <p:ph type="body" sz="quarter" idx="11"/>
          </p:nvPr>
        </p:nvSpPr>
        <p:spPr>
          <a:xfrm>
            <a:off x="467544" y="404664"/>
            <a:ext cx="8208144" cy="1664177"/>
          </a:xfrm>
        </p:spPr>
        <p:txBody>
          <a:bodyPr>
            <a:noAutofit/>
          </a:bodyPr>
          <a:lstStyle>
            <a:lvl1pPr algn="ctr">
              <a:defRPr sz="4400" b="1"/>
            </a:lvl1pPr>
            <a:lvl2pPr algn="ctr">
              <a:defRPr sz="4400" b="1"/>
            </a:lvl2pPr>
            <a:lvl3pPr algn="ctr">
              <a:defRPr sz="4400" b="1"/>
            </a:lvl3pPr>
            <a:lvl4pPr algn="ctr">
              <a:defRPr sz="4400" b="1"/>
            </a:lvl4pPr>
            <a:lvl5pPr algn="ctr">
              <a:defRPr sz="4400" b="1"/>
            </a:lvl5pPr>
          </a:lstStyle>
          <a:p>
            <a:pPr lvl="0"/>
            <a:endParaRPr lang="en-US" dirty="0"/>
          </a:p>
        </p:txBody>
      </p:sp>
      <p:sp>
        <p:nvSpPr>
          <p:cNvPr id="17" name="Text Placeholder 16"/>
          <p:cNvSpPr>
            <a:spLocks noGrp="1"/>
          </p:cNvSpPr>
          <p:nvPr>
            <p:ph type="body" sz="quarter" idx="12"/>
          </p:nvPr>
        </p:nvSpPr>
        <p:spPr>
          <a:xfrm>
            <a:off x="468313" y="2205038"/>
            <a:ext cx="8207375" cy="1439862"/>
          </a:xfrm>
        </p:spPr>
        <p:txBody>
          <a:bodyPr>
            <a:noAutofit/>
          </a:bodyPr>
          <a:lstStyle>
            <a:lvl1pPr algn="ctr">
              <a:defRPr sz="4000" b="1"/>
            </a:lvl1pPr>
            <a:lvl2pPr algn="ctr">
              <a:defRPr sz="4000" b="1"/>
            </a:lvl2pPr>
            <a:lvl3pPr algn="ctr">
              <a:defRPr sz="4000" b="1"/>
            </a:lvl3pPr>
            <a:lvl4pPr algn="ctr">
              <a:defRPr sz="4000" b="1"/>
            </a:lvl4pPr>
            <a:lvl5pPr algn="ctr">
              <a:defRPr sz="4000" b="1"/>
            </a:lvl5pPr>
          </a:lstStyle>
          <a:p>
            <a:pPr lvl="0"/>
            <a:endParaRPr lang="en-US" dirty="0"/>
          </a:p>
        </p:txBody>
      </p:sp>
      <p:pic>
        <p:nvPicPr>
          <p:cNvPr id="15"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22732" y="4023661"/>
            <a:ext cx="5400600" cy="192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309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6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CF172238-160F-4F6D-9082-9E4C2B6379E2}"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791184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1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969465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flip="none" rotWithShape="1">
          <a:gsLst>
            <a:gs pos="0">
              <a:srgbClr val="3333FF"/>
            </a:gs>
            <a:gs pos="50000">
              <a:schemeClr val="bg1"/>
            </a:gs>
            <a:gs pos="100000">
              <a:srgbClr val="FF0000"/>
            </a:gs>
          </a:gsLst>
          <a:lin ang="135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172400" y="6356498"/>
            <a:ext cx="874440" cy="456878"/>
          </a:xfrm>
        </p:spPr>
        <p:txBody>
          <a:bodyPr/>
          <a:lstStyle/>
          <a:p>
            <a:fld id="{86178A0A-CF14-46D9-96E1-EA1C7D2FDEA7}" type="slidenum">
              <a:rPr lang="en-US" smtClean="0"/>
              <a:t>‹#›</a:t>
            </a:fld>
            <a:endParaRPr lang="en-US" dirty="0"/>
          </a:p>
        </p:txBody>
      </p:sp>
      <p:sp>
        <p:nvSpPr>
          <p:cNvPr id="9" name="TextBox 8"/>
          <p:cNvSpPr txBox="1"/>
          <p:nvPr userDrawn="1"/>
        </p:nvSpPr>
        <p:spPr>
          <a:xfrm>
            <a:off x="3635896" y="6402814"/>
            <a:ext cx="2592288" cy="338554"/>
          </a:xfrm>
          <a:prstGeom prst="rect">
            <a:avLst/>
          </a:prstGeom>
          <a:noFill/>
        </p:spPr>
        <p:txBody>
          <a:bodyPr wrap="square" rtlCol="0">
            <a:spAutoFit/>
          </a:bodyPr>
          <a:lstStyle/>
          <a:p>
            <a:pPr algn="ctr"/>
            <a:r>
              <a:rPr lang="en-US" sz="1600" dirty="0" smtClean="0"/>
              <a:t>© </a:t>
            </a:r>
            <a:r>
              <a:rPr lang="en-US" sz="1600" dirty="0" err="1" smtClean="0"/>
              <a:t>Eversafe</a:t>
            </a:r>
            <a:r>
              <a:rPr lang="en-US" sz="1600" dirty="0" smtClean="0"/>
              <a:t> Academy</a:t>
            </a:r>
            <a:r>
              <a:rPr lang="en-US" sz="1600" baseline="0" dirty="0" smtClean="0"/>
              <a:t> 2018</a:t>
            </a:r>
            <a:endParaRPr lang="en-US" sz="1600" dirty="0"/>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6792"/>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pic>
        <p:nvPicPr>
          <p:cNvPr id="7"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3270" y="6156360"/>
            <a:ext cx="1944216" cy="69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0599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2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130370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3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103572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5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41999501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6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9634047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7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4440672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2393584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9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8158783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0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4118554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1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349825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3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0333216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Title 1"/>
          <p:cNvSpPr>
            <a:spLocks noGrp="1"/>
          </p:cNvSpPr>
          <p:nvPr>
            <p:ph type="title"/>
          </p:nvPr>
        </p:nvSpPr>
        <p:spPr>
          <a:xfrm>
            <a:off x="319088" y="276224"/>
            <a:ext cx="8534400" cy="804672"/>
          </a:xfrm>
        </p:spPr>
        <p:txBody>
          <a:bodyPr>
            <a:normAutofit/>
          </a:bodyPr>
          <a:lstStyle>
            <a:lvl1pPr algn="ctr">
              <a:defRPr sz="3600" b="1">
                <a:solidFill>
                  <a:schemeClr val="tx1"/>
                </a:solidFill>
                <a:latin typeface="Calibri" pitchFamily="34" charset="0"/>
              </a:defRPr>
            </a:lvl1pPr>
          </a:lstStyle>
          <a:p>
            <a:endParaRPr lang="en-US" dirty="0"/>
          </a:p>
        </p:txBody>
      </p:sp>
      <p:sp>
        <p:nvSpPr>
          <p:cNvPr id="13" name="Text Placeholder 12"/>
          <p:cNvSpPr>
            <a:spLocks noGrp="1"/>
          </p:cNvSpPr>
          <p:nvPr>
            <p:ph type="body" sz="quarter" idx="10"/>
          </p:nvPr>
        </p:nvSpPr>
        <p:spPr>
          <a:xfrm>
            <a:off x="326314" y="1268760"/>
            <a:ext cx="8532097" cy="4608512"/>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endParaRPr lang="en-US" dirty="0"/>
          </a:p>
        </p:txBody>
      </p:sp>
      <p:sp>
        <p:nvSpPr>
          <p:cNvPr id="2" name="Slide Number Placeholder 1"/>
          <p:cNvSpPr>
            <a:spLocks noGrp="1"/>
          </p:cNvSpPr>
          <p:nvPr>
            <p:ph type="sldNum" sz="quarter" idx="11"/>
          </p:nvPr>
        </p:nvSpPr>
        <p:spPr/>
        <p:txBody>
          <a:bodyPr/>
          <a:lstStyle/>
          <a:p>
            <a:fld id="{86178A0A-CF14-46D9-96E1-EA1C7D2FDEA7}" type="slidenum">
              <a:rPr lang="en-US" smtClean="0"/>
              <a:t>‹#›</a:t>
            </a:fld>
            <a:endParaRPr lang="en-US"/>
          </a:p>
        </p:txBody>
      </p:sp>
    </p:spTree>
    <p:extLst>
      <p:ext uri="{BB962C8B-B14F-4D97-AF65-F5344CB8AC3E}">
        <p14:creationId xmlns:p14="http://schemas.microsoft.com/office/powerpoint/2010/main" val="394770805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4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8404167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5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962995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6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8646515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8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9402208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0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17641696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1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5031147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2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4229307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5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438939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6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6691623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7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3031262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gradFill flip="none" rotWithShape="1">
          <a:gsLst>
            <a:gs pos="0">
              <a:srgbClr val="3333FF"/>
            </a:gs>
            <a:gs pos="50000">
              <a:schemeClr val="bg1"/>
            </a:gs>
            <a:gs pos="100000">
              <a:srgbClr val="FF0000"/>
            </a:gs>
          </a:gsLst>
          <a:lin ang="135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028384" y="6453336"/>
            <a:ext cx="1018456" cy="302989"/>
          </a:xfrm>
        </p:spPr>
        <p:txBody>
          <a:bodyPr/>
          <a:lstStyle/>
          <a:p>
            <a:fld id="{86178A0A-CF14-46D9-96E1-EA1C7D2FDEA7}" type="slidenum">
              <a:rPr lang="en-US" smtClean="0"/>
              <a:t>‹#›</a:t>
            </a:fld>
            <a:endParaRPr lang="en-US" dirty="0"/>
          </a:p>
        </p:txBody>
      </p:sp>
      <p:sp>
        <p:nvSpPr>
          <p:cNvPr id="9" name="TextBox 8"/>
          <p:cNvSpPr txBox="1"/>
          <p:nvPr userDrawn="1"/>
        </p:nvSpPr>
        <p:spPr>
          <a:xfrm>
            <a:off x="3203848" y="6453336"/>
            <a:ext cx="2880320" cy="338554"/>
          </a:xfrm>
          <a:prstGeom prst="rect">
            <a:avLst/>
          </a:prstGeom>
          <a:noFill/>
        </p:spPr>
        <p:txBody>
          <a:bodyPr wrap="square" rtlCol="0">
            <a:spAutoFit/>
          </a:bodyPr>
          <a:lstStyle/>
          <a:p>
            <a:pPr algn="ctr"/>
            <a:r>
              <a:rPr lang="en-US" sz="1600" dirty="0" smtClean="0"/>
              <a:t>© </a:t>
            </a:r>
            <a:r>
              <a:rPr lang="en-US" sz="1600" dirty="0" err="1" smtClean="0"/>
              <a:t>Eversafe</a:t>
            </a:r>
            <a:r>
              <a:rPr lang="en-US" sz="1600" dirty="0" smtClean="0"/>
              <a:t> Academy </a:t>
            </a:r>
            <a:r>
              <a:rPr lang="en-US" sz="1600" baseline="0" dirty="0" smtClean="0"/>
              <a:t>2018</a:t>
            </a:r>
            <a:endParaRPr lang="en-US" sz="1600" dirty="0"/>
          </a:p>
        </p:txBody>
      </p:sp>
      <p:sp>
        <p:nvSpPr>
          <p:cNvPr id="8" name="Text Placeholder 7"/>
          <p:cNvSpPr>
            <a:spLocks noGrp="1"/>
          </p:cNvSpPr>
          <p:nvPr>
            <p:ph type="body" sz="quarter" idx="11"/>
          </p:nvPr>
        </p:nvSpPr>
        <p:spPr>
          <a:xfrm>
            <a:off x="468313" y="333375"/>
            <a:ext cx="8064500" cy="1295400"/>
          </a:xfrm>
        </p:spPr>
        <p:txBody>
          <a:bodyPr>
            <a:normAutofit/>
          </a:bodyPr>
          <a:lstStyle>
            <a:lvl1pPr algn="ctr">
              <a:defRPr sz="3600" b="1"/>
            </a:lvl1pPr>
            <a:lvl2pPr algn="ctr">
              <a:defRPr b="1"/>
            </a:lvl2pPr>
            <a:lvl3pPr algn="ctr">
              <a:defRPr b="1"/>
            </a:lvl3pPr>
            <a:lvl4pPr algn="ctr">
              <a:defRPr b="1"/>
            </a:lvl4pPr>
            <a:lvl5pPr algn="ctr">
              <a:defRPr b="1"/>
            </a:lvl5pPr>
          </a:lstStyle>
          <a:p>
            <a:pPr lvl="0"/>
            <a:endParaRPr lang="en-US" dirty="0"/>
          </a:p>
        </p:txBody>
      </p:sp>
      <p:sp>
        <p:nvSpPr>
          <p:cNvPr id="11" name="Text Placeholder 10"/>
          <p:cNvSpPr>
            <a:spLocks noGrp="1"/>
          </p:cNvSpPr>
          <p:nvPr>
            <p:ph type="body" sz="quarter" idx="12"/>
          </p:nvPr>
        </p:nvSpPr>
        <p:spPr>
          <a:xfrm>
            <a:off x="468313" y="1773239"/>
            <a:ext cx="8064500" cy="2591866"/>
          </a:xfrm>
        </p:spPr>
        <p:txBody>
          <a:bodyPr>
            <a:normAutofit/>
          </a:bodyPr>
          <a:lstStyle>
            <a:lvl1pPr algn="ctr">
              <a:defRPr sz="3200" b="1"/>
            </a:lvl1pPr>
            <a:lvl2pPr algn="ctr">
              <a:defRPr/>
            </a:lvl2pPr>
            <a:lvl3pPr algn="ctr">
              <a:defRPr/>
            </a:lvl3pPr>
            <a:lvl4pPr algn="ctr">
              <a:defRPr/>
            </a:lvl4pPr>
            <a:lvl5pPr algn="ctr">
              <a:defRPr/>
            </a:lvl5pPr>
          </a:lstStyle>
          <a:p>
            <a:pPr lvl="0"/>
            <a:endParaRPr lang="en-US" dirty="0"/>
          </a:p>
        </p:txBody>
      </p:sp>
      <p:pic>
        <p:nvPicPr>
          <p:cNvPr id="10"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75655" y="4609707"/>
            <a:ext cx="6305581" cy="2248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5426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8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15341215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9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1176122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0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7801667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1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12880481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3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2166633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6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7378795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7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42610912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8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2130996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9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15049665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0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7194301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latin typeface="Calibri" pitchFamily="34" charset="0"/>
              </a:defRPr>
            </a:lvl1pPr>
          </a:lstStyle>
          <a:p>
            <a:endParaRPr lang="en-US" dirty="0"/>
          </a:p>
        </p:txBody>
      </p:sp>
      <p:sp>
        <p:nvSpPr>
          <p:cNvPr id="4" name="Text Placeholder 12"/>
          <p:cNvSpPr>
            <a:spLocks noGrp="1"/>
          </p:cNvSpPr>
          <p:nvPr>
            <p:ph type="body" sz="quarter" idx="10"/>
          </p:nvPr>
        </p:nvSpPr>
        <p:spPr>
          <a:xfrm>
            <a:off x="326314" y="1268760"/>
            <a:ext cx="8532097" cy="4608512"/>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endParaRPr lang="en-US" dirty="0"/>
          </a:p>
        </p:txBody>
      </p:sp>
      <p:sp>
        <p:nvSpPr>
          <p:cNvPr id="3" name="Slide Number Placeholder 2"/>
          <p:cNvSpPr>
            <a:spLocks noGrp="1"/>
          </p:cNvSpPr>
          <p:nvPr>
            <p:ph type="sldNum" sz="quarter" idx="11"/>
          </p:nvPr>
        </p:nvSpPr>
        <p:spPr/>
        <p:txBody>
          <a:bodyPr/>
          <a:lstStyle/>
          <a:p>
            <a:fld id="{86178A0A-CF14-46D9-96E1-EA1C7D2FDEA7}" type="slidenum">
              <a:rPr lang="en-US" smtClean="0"/>
              <a:t>‹#›</a:t>
            </a:fld>
            <a:endParaRPr lang="en-US"/>
          </a:p>
        </p:txBody>
      </p:sp>
    </p:spTree>
    <p:extLst>
      <p:ext uri="{BB962C8B-B14F-4D97-AF65-F5344CB8AC3E}">
        <p14:creationId xmlns:p14="http://schemas.microsoft.com/office/powerpoint/2010/main" val="352778370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1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0050070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2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9902854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3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461052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74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7879401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0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0186793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8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580995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9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9453341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81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3405336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2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2218471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83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3069948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gradFill flip="none" rotWithShape="1">
          <a:gsLst>
            <a:gs pos="0">
              <a:srgbClr val="0000FF"/>
            </a:gs>
            <a:gs pos="50000">
              <a:schemeClr val="bg1"/>
            </a:gs>
            <a:gs pos="100000">
              <a:srgbClr val="FF0000"/>
            </a:gs>
          </a:gsLst>
          <a:lin ang="135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316416" y="6381328"/>
            <a:ext cx="757483" cy="456878"/>
          </a:xfrm>
        </p:spPr>
        <p:txBody>
          <a:bodyPr/>
          <a:lstStyle/>
          <a:p>
            <a:fld id="{86178A0A-CF14-46D9-96E1-EA1C7D2FDEA7}" type="slidenum">
              <a:rPr lang="en-US" smtClean="0"/>
              <a:t>‹#›</a:t>
            </a:fld>
            <a:endParaRPr lang="en-US" dirty="0"/>
          </a:p>
        </p:txBody>
      </p:sp>
      <p:sp>
        <p:nvSpPr>
          <p:cNvPr id="9" name="TextBox 8"/>
          <p:cNvSpPr txBox="1"/>
          <p:nvPr userDrawn="1"/>
        </p:nvSpPr>
        <p:spPr>
          <a:xfrm>
            <a:off x="2267744" y="6453336"/>
            <a:ext cx="4824536" cy="338554"/>
          </a:xfrm>
          <a:prstGeom prst="rect">
            <a:avLst/>
          </a:prstGeom>
          <a:noFill/>
        </p:spPr>
        <p:txBody>
          <a:bodyPr wrap="square" rtlCol="0">
            <a:spAutoFit/>
          </a:bodyPr>
          <a:lstStyle/>
          <a:p>
            <a:pPr algn="ctr"/>
            <a:r>
              <a:rPr lang="en-US" sz="1600" dirty="0" smtClean="0"/>
              <a:t>© </a:t>
            </a:r>
            <a:r>
              <a:rPr lang="en-US" sz="1600" dirty="0" err="1" smtClean="0"/>
              <a:t>Eversafe</a:t>
            </a:r>
            <a:r>
              <a:rPr lang="en-US" sz="1600" baseline="0" dirty="0" smtClean="0"/>
              <a:t> Academy 2018</a:t>
            </a:r>
            <a:endParaRPr lang="en-US" sz="1600" dirty="0"/>
          </a:p>
        </p:txBody>
      </p:sp>
      <p:grpSp>
        <p:nvGrpSpPr>
          <p:cNvPr id="5" name="Group 4"/>
          <p:cNvGrpSpPr>
            <a:grpSpLocks noChangeAspect="1"/>
          </p:cNvGrpSpPr>
          <p:nvPr userDrawn="1"/>
        </p:nvGrpSpPr>
        <p:grpSpPr bwMode="hidden">
          <a:xfrm>
            <a:off x="0" y="30202"/>
            <a:ext cx="9252520" cy="6855182"/>
            <a:chOff x="-309563" y="4316413"/>
            <a:chExt cx="9405938" cy="1211262"/>
          </a:xfrm>
        </p:grpSpPr>
        <p:sp>
          <p:nvSpPr>
            <p:cNvPr id="6" name="Freeform 14"/>
            <p:cNvSpPr>
              <a:spLocks/>
            </p:cNvSpPr>
            <p:nvPr/>
          </p:nvSpPr>
          <p:spPr bwMode="hidden">
            <a:xfrm>
              <a:off x="4862374" y="4511675"/>
              <a:ext cx="4150766"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sp>
        <p:nvSpPr>
          <p:cNvPr id="13" name="TextBox 12"/>
          <p:cNvSpPr txBox="1"/>
          <p:nvPr userDrawn="1"/>
        </p:nvSpPr>
        <p:spPr>
          <a:xfrm>
            <a:off x="0" y="5949280"/>
            <a:ext cx="9144000" cy="461665"/>
          </a:xfrm>
          <a:prstGeom prst="rect">
            <a:avLst/>
          </a:prstGeom>
          <a:noFill/>
        </p:spPr>
        <p:txBody>
          <a:bodyPr wrap="square" rtlCol="0">
            <a:spAutoFit/>
          </a:bodyPr>
          <a:lstStyle/>
          <a:p>
            <a:pPr algn="ctr"/>
            <a:r>
              <a:rPr lang="en-US" sz="2400" b="1" dirty="0" smtClean="0">
                <a:solidFill>
                  <a:srgbClr val="C00000"/>
                </a:solidFill>
              </a:rPr>
              <a:t>P</a:t>
            </a:r>
            <a:r>
              <a:rPr lang="en-US" sz="2400" b="1" dirty="0" smtClean="0">
                <a:solidFill>
                  <a:schemeClr val="tx1"/>
                </a:solidFill>
              </a:rPr>
              <a:t>: 6297 8417, </a:t>
            </a:r>
            <a:r>
              <a:rPr lang="en-US" sz="2400" b="1" dirty="0" smtClean="0">
                <a:solidFill>
                  <a:srgbClr val="C00000"/>
                </a:solidFill>
              </a:rPr>
              <a:t>F</a:t>
            </a:r>
            <a:r>
              <a:rPr lang="en-US" sz="2400" b="1" dirty="0" smtClean="0">
                <a:solidFill>
                  <a:schemeClr val="tx1"/>
                </a:solidFill>
              </a:rPr>
              <a:t>: 6297</a:t>
            </a:r>
            <a:r>
              <a:rPr lang="en-US" sz="2400" b="1" baseline="0" dirty="0" smtClean="0">
                <a:solidFill>
                  <a:schemeClr val="tx1"/>
                </a:solidFill>
              </a:rPr>
              <a:t> 8617</a:t>
            </a:r>
            <a:r>
              <a:rPr lang="en-US" sz="2400" b="1" dirty="0" smtClean="0">
                <a:solidFill>
                  <a:schemeClr val="tx1"/>
                </a:solidFill>
              </a:rPr>
              <a:t>, </a:t>
            </a:r>
            <a:r>
              <a:rPr lang="en-US" sz="2400" b="1" dirty="0" smtClean="0">
                <a:solidFill>
                  <a:srgbClr val="C00000"/>
                </a:solidFill>
              </a:rPr>
              <a:t>E</a:t>
            </a:r>
            <a:r>
              <a:rPr lang="en-US" sz="2400" b="1" dirty="0" smtClean="0">
                <a:solidFill>
                  <a:schemeClr val="tx1"/>
                </a:solidFill>
              </a:rPr>
              <a:t>:</a:t>
            </a:r>
            <a:r>
              <a:rPr lang="en-US" sz="2400" b="1" baseline="0" dirty="0" smtClean="0">
                <a:solidFill>
                  <a:schemeClr val="tx1"/>
                </a:solidFill>
              </a:rPr>
              <a:t> </a:t>
            </a:r>
            <a:r>
              <a:rPr lang="en-US" sz="2400" b="1" dirty="0" smtClean="0">
                <a:solidFill>
                  <a:schemeClr val="tx1"/>
                </a:solidFill>
              </a:rPr>
              <a:t>training@eversafe.com.sg</a:t>
            </a:r>
            <a:endParaRPr lang="en-US" sz="2400" b="1" dirty="0">
              <a:solidFill>
                <a:schemeClr val="tx1"/>
              </a:solidFill>
            </a:endParaRPr>
          </a:p>
        </p:txBody>
      </p:sp>
      <p:sp>
        <p:nvSpPr>
          <p:cNvPr id="14" name="TextBox 13"/>
          <p:cNvSpPr txBox="1"/>
          <p:nvPr userDrawn="1"/>
        </p:nvSpPr>
        <p:spPr>
          <a:xfrm>
            <a:off x="0" y="5487615"/>
            <a:ext cx="9143999" cy="461665"/>
          </a:xfrm>
          <a:prstGeom prst="rect">
            <a:avLst/>
          </a:prstGeom>
          <a:noFill/>
        </p:spPr>
        <p:txBody>
          <a:bodyPr wrap="square" rtlCol="0">
            <a:spAutoFit/>
          </a:bodyPr>
          <a:lstStyle/>
          <a:p>
            <a:pPr algn="ctr"/>
            <a:r>
              <a:rPr lang="en-US" sz="2400" b="1" dirty="0" smtClean="0">
                <a:solidFill>
                  <a:schemeClr val="tx1"/>
                </a:solidFill>
              </a:rPr>
              <a:t>www.eversafe.com.sg</a:t>
            </a:r>
            <a:endParaRPr lang="en-US" sz="2400" b="1" dirty="0">
              <a:solidFill>
                <a:schemeClr val="tx1"/>
              </a:solidFill>
            </a:endParaRPr>
          </a:p>
        </p:txBody>
      </p:sp>
      <p:sp>
        <p:nvSpPr>
          <p:cNvPr id="4" name="Text Placeholder 3"/>
          <p:cNvSpPr>
            <a:spLocks noGrp="1"/>
          </p:cNvSpPr>
          <p:nvPr>
            <p:ph type="body" sz="quarter" idx="11"/>
          </p:nvPr>
        </p:nvSpPr>
        <p:spPr>
          <a:xfrm>
            <a:off x="467544" y="404664"/>
            <a:ext cx="8208144" cy="1664177"/>
          </a:xfrm>
        </p:spPr>
        <p:txBody>
          <a:bodyPr>
            <a:noAutofit/>
          </a:bodyPr>
          <a:lstStyle>
            <a:lvl1pPr algn="ctr">
              <a:defRPr sz="4400" b="1"/>
            </a:lvl1pPr>
            <a:lvl2pPr algn="ctr">
              <a:defRPr sz="4400" b="1"/>
            </a:lvl2pPr>
            <a:lvl3pPr algn="ctr">
              <a:defRPr sz="4400" b="1"/>
            </a:lvl3pPr>
            <a:lvl4pPr algn="ctr">
              <a:defRPr sz="4400" b="1"/>
            </a:lvl4pPr>
            <a:lvl5pPr algn="ctr">
              <a:defRPr sz="4400" b="1"/>
            </a:lvl5pPr>
          </a:lstStyle>
          <a:p>
            <a:pPr lvl="0"/>
            <a:endParaRPr lang="en-US" dirty="0"/>
          </a:p>
        </p:txBody>
      </p:sp>
      <p:sp>
        <p:nvSpPr>
          <p:cNvPr id="17" name="Text Placeholder 16"/>
          <p:cNvSpPr>
            <a:spLocks noGrp="1"/>
          </p:cNvSpPr>
          <p:nvPr>
            <p:ph type="body" sz="quarter" idx="12"/>
          </p:nvPr>
        </p:nvSpPr>
        <p:spPr>
          <a:xfrm>
            <a:off x="468313" y="2205038"/>
            <a:ext cx="8207375" cy="1439862"/>
          </a:xfrm>
        </p:spPr>
        <p:txBody>
          <a:bodyPr>
            <a:noAutofit/>
          </a:bodyPr>
          <a:lstStyle>
            <a:lvl1pPr algn="ctr">
              <a:defRPr sz="4000" b="1"/>
            </a:lvl1pPr>
            <a:lvl2pPr algn="ctr">
              <a:defRPr sz="4000" b="1"/>
            </a:lvl2pPr>
            <a:lvl3pPr algn="ctr">
              <a:defRPr sz="4000" b="1"/>
            </a:lvl3pPr>
            <a:lvl4pPr algn="ctr">
              <a:defRPr sz="4000" b="1"/>
            </a:lvl4pPr>
            <a:lvl5pPr algn="ctr">
              <a:defRPr sz="4000" b="1"/>
            </a:lvl5pPr>
          </a:lstStyle>
          <a:p>
            <a:pPr lvl="0"/>
            <a:endParaRPr lang="en-US" dirty="0"/>
          </a:p>
        </p:txBody>
      </p:sp>
      <p:pic>
        <p:nvPicPr>
          <p:cNvPr id="15"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22732" y="4023661"/>
            <a:ext cx="5400600" cy="192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6172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4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15122169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85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9994079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7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6787920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88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6377260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89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372516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90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41812520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91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14944960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2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17465409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93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19288857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94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8412776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xfrm>
            <a:off x="7452320" y="6448251"/>
            <a:ext cx="1584176" cy="365125"/>
          </a:xfrm>
        </p:spPr>
        <p:txBody>
          <a:bodyPr/>
          <a:lstStyle>
            <a:lvl1pPr>
              <a:defRPr/>
            </a:lvl1pPr>
          </a:lstStyle>
          <a:p>
            <a:fld id="{FADD5AA3-12DB-461E-BB72-A983CB11AE84}" type="slidenum">
              <a:rPr lang="en-US" altLang="en-US"/>
              <a:pPr/>
              <a:t>‹#›</a:t>
            </a:fld>
            <a:endParaRPr lang="en-US" altLang="en-US"/>
          </a:p>
        </p:txBody>
      </p:sp>
    </p:spTree>
    <p:extLst>
      <p:ext uri="{BB962C8B-B14F-4D97-AF65-F5344CB8AC3E}">
        <p14:creationId xmlns:p14="http://schemas.microsoft.com/office/powerpoint/2010/main" val="4826836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95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136580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96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19801991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18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6995458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03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6799108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04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0555393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05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1718293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07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20785189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08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421921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9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356679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10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6521653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97C4DCC-B80F-4E4E-A23F-3CCB5542B5E8}" type="datetime1">
              <a:rPr lang="en-US" smtClean="0"/>
              <a:t>6/21/2023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F8F378D5-BAE9-4694-8A7A-22715B166A1F}" type="slidenum">
              <a:rPr lang="en-US" smtClean="0"/>
              <a:t>‹#›</a:t>
            </a:fld>
            <a:endParaRPr lang="en-US"/>
          </a:p>
        </p:txBody>
      </p:sp>
    </p:spTree>
    <p:extLst>
      <p:ext uri="{BB962C8B-B14F-4D97-AF65-F5344CB8AC3E}">
        <p14:creationId xmlns:p14="http://schemas.microsoft.com/office/powerpoint/2010/main" val="34973026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 y="1981200"/>
            <a:ext cx="3810000" cy="4114800"/>
          </a:xfrm>
        </p:spPr>
        <p:txBody>
          <a:bodyPr/>
          <a:lstStyle>
            <a:lvl1pPr>
              <a:defRPr sz="2800"/>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038600" y="1981200"/>
            <a:ext cx="3810000" cy="4114800"/>
          </a:xfrm>
        </p:spPr>
        <p:txBody>
          <a:bodyPr/>
          <a:lstStyle>
            <a:lvl1pPr>
              <a:defRPr sz="2800"/>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7"/>
          <p:cNvSpPr>
            <a:spLocks noGrp="1" noChangeArrowheads="1"/>
          </p:cNvSpPr>
          <p:nvPr>
            <p:ph type="dt" sz="half" idx="10"/>
          </p:nvPr>
        </p:nvSpPr>
        <p:spPr>
          <a:xfrm>
            <a:off x="685800" y="6248400"/>
            <a:ext cx="1905000" cy="457200"/>
          </a:xfrm>
          <a:prstGeom prst="rect">
            <a:avLst/>
          </a:prstGeom>
          <a:ln/>
        </p:spPr>
        <p:txBody>
          <a:bodyPr/>
          <a:lstStyle>
            <a:lvl1pPr>
              <a:defRPr>
                <a:latin typeface="Arial" pitchFamily="34" charset="0"/>
              </a:defRPr>
            </a:lvl1pPr>
          </a:lstStyle>
          <a:p>
            <a:pPr>
              <a:defRPr/>
            </a:pPr>
            <a:endParaRPr lang="en-US" dirty="0">
              <a:solidFill>
                <a:prstClr val="black"/>
              </a:solidFill>
            </a:endParaRPr>
          </a:p>
        </p:txBody>
      </p:sp>
      <p:sp>
        <p:nvSpPr>
          <p:cNvPr id="6" name="Rectangle 8"/>
          <p:cNvSpPr>
            <a:spLocks noGrp="1" noChangeArrowheads="1"/>
          </p:cNvSpPr>
          <p:nvPr>
            <p:ph type="ftr" sz="quarter" idx="11"/>
          </p:nvPr>
        </p:nvSpPr>
        <p:spPr>
          <a:xfrm>
            <a:off x="3124200" y="6248400"/>
            <a:ext cx="2895600" cy="457200"/>
          </a:xfrm>
          <a:prstGeom prst="rect">
            <a:avLst/>
          </a:prstGeom>
          <a:ln/>
        </p:spPr>
        <p:txBody>
          <a:bodyPr/>
          <a:lstStyle>
            <a:lvl1pPr>
              <a:defRPr>
                <a:latin typeface="Arial" pitchFamily="34" charset="0"/>
              </a:defRPr>
            </a:lvl1pPr>
          </a:lstStyle>
          <a:p>
            <a:pPr>
              <a:defRPr/>
            </a:pPr>
            <a:endParaRPr lang="en-US" dirty="0">
              <a:solidFill>
                <a:prstClr val="black"/>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95E3C263-BBF2-460F-9C7B-BE00AA88986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057566879"/>
      </p:ext>
    </p:extLst>
  </p:cSld>
  <p:clrMapOvr>
    <a:masterClrMapping/>
  </p:clrMapOvr>
  <p:transition spd="med">
    <p:dissolv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71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30740324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86_Title Slide">
    <p:bg>
      <p:bgPr>
        <a:gradFill flip="none" rotWithShape="1">
          <a:gsLst>
            <a:gs pos="0">
              <a:schemeClr val="bg1"/>
            </a:gs>
            <a:gs pos="5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32440" y="6304235"/>
            <a:ext cx="370384" cy="365125"/>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7338"/>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spTree>
    <p:extLst>
      <p:ext uri="{BB962C8B-B14F-4D97-AF65-F5344CB8AC3E}">
        <p14:creationId xmlns:p14="http://schemas.microsoft.com/office/powerpoint/2010/main" val="8058463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50000">
              <a:schemeClr val="bg1"/>
            </a:gs>
            <a:gs pos="10000">
              <a:srgbClr val="FF0000">
                <a:lumMod val="100000"/>
              </a:srgbClr>
            </a:gs>
            <a:gs pos="90000">
              <a:srgbClr val="3333FF"/>
            </a:gs>
          </a:gsLst>
          <a:lin ang="2700000" scaled="1"/>
          <a:tileRect/>
        </a:gradFill>
        <a:effectLst/>
      </p:bgPr>
    </p:bg>
    <p:spTree>
      <p:nvGrpSpPr>
        <p:cNvPr id="1" name=""/>
        <p:cNvGrpSpPr/>
        <p:nvPr/>
      </p:nvGrpSpPr>
      <p:grpSpPr>
        <a:xfrm>
          <a:off x="0" y="0"/>
          <a:ext cx="0" cy="0"/>
          <a:chOff x="0" y="0"/>
          <a:chExt cx="0" cy="0"/>
        </a:xfrm>
      </p:grpSpPr>
      <p:sp>
        <p:nvSpPr>
          <p:cNvPr id="8" name="TextBox 7"/>
          <p:cNvSpPr txBox="1"/>
          <p:nvPr userDrawn="1"/>
        </p:nvSpPr>
        <p:spPr>
          <a:xfrm>
            <a:off x="21580" y="5919663"/>
            <a:ext cx="9144000" cy="461665"/>
          </a:xfrm>
          <a:prstGeom prst="rect">
            <a:avLst/>
          </a:prstGeom>
          <a:noFill/>
        </p:spPr>
        <p:txBody>
          <a:bodyPr wrap="square" rtlCol="0">
            <a:spAutoFit/>
          </a:bodyPr>
          <a:lstStyle/>
          <a:p>
            <a:pPr algn="ctr"/>
            <a:r>
              <a:rPr lang="en-US" sz="2400" b="1" dirty="0" smtClean="0">
                <a:solidFill>
                  <a:srgbClr val="C00000"/>
                </a:solidFill>
              </a:rPr>
              <a:t>P</a:t>
            </a:r>
            <a:r>
              <a:rPr lang="en-US" sz="2400" b="1" dirty="0" smtClean="0">
                <a:solidFill>
                  <a:prstClr val="black"/>
                </a:solidFill>
              </a:rPr>
              <a:t>: 6297 8417, </a:t>
            </a:r>
            <a:r>
              <a:rPr lang="en-US" sz="2400" b="1" dirty="0" smtClean="0">
                <a:solidFill>
                  <a:srgbClr val="C00000"/>
                </a:solidFill>
              </a:rPr>
              <a:t>F</a:t>
            </a:r>
            <a:r>
              <a:rPr lang="en-US" sz="2400" b="1" dirty="0" smtClean="0">
                <a:solidFill>
                  <a:prstClr val="black"/>
                </a:solidFill>
              </a:rPr>
              <a:t>: 6297 8617, </a:t>
            </a:r>
            <a:r>
              <a:rPr lang="en-US" sz="2400" b="1" dirty="0" smtClean="0">
                <a:solidFill>
                  <a:srgbClr val="C00000"/>
                </a:solidFill>
              </a:rPr>
              <a:t>E</a:t>
            </a:r>
            <a:r>
              <a:rPr lang="en-US" sz="2400" b="1" dirty="0" smtClean="0">
                <a:solidFill>
                  <a:prstClr val="black"/>
                </a:solidFill>
              </a:rPr>
              <a:t>: training@eversafe.com.sg</a:t>
            </a:r>
            <a:endParaRPr lang="en-US" sz="2400" b="1" dirty="0">
              <a:solidFill>
                <a:prstClr val="black"/>
              </a:solidFill>
            </a:endParaRPr>
          </a:p>
        </p:txBody>
      </p:sp>
      <p:sp>
        <p:nvSpPr>
          <p:cNvPr id="5" name="TextBox 4"/>
          <p:cNvSpPr txBox="1"/>
          <p:nvPr userDrawn="1"/>
        </p:nvSpPr>
        <p:spPr>
          <a:xfrm>
            <a:off x="3333374" y="6352273"/>
            <a:ext cx="2850589" cy="400110"/>
          </a:xfrm>
          <a:prstGeom prst="rect">
            <a:avLst/>
          </a:prstGeom>
          <a:noFill/>
        </p:spPr>
        <p:txBody>
          <a:bodyPr wrap="none" rtlCol="0">
            <a:spAutoFit/>
          </a:bodyPr>
          <a:lstStyle/>
          <a:p>
            <a:pPr algn="ctr"/>
            <a:r>
              <a:rPr lang="en-US" sz="2000" b="1" dirty="0" smtClean="0">
                <a:solidFill>
                  <a:prstClr val="black"/>
                </a:solidFill>
              </a:rPr>
              <a:t>www.eversafe.com.sg</a:t>
            </a:r>
            <a:endParaRPr lang="en-US" sz="2000" b="1" dirty="0">
              <a:solidFill>
                <a:prstClr val="black"/>
              </a:solidFill>
            </a:endParaRPr>
          </a:p>
        </p:txBody>
      </p:sp>
      <p:sp>
        <p:nvSpPr>
          <p:cNvPr id="9" name="TextBox 8"/>
          <p:cNvSpPr txBox="1"/>
          <p:nvPr userDrawn="1"/>
        </p:nvSpPr>
        <p:spPr>
          <a:xfrm>
            <a:off x="108520" y="6453336"/>
            <a:ext cx="8927976" cy="307777"/>
          </a:xfrm>
          <a:prstGeom prst="rect">
            <a:avLst/>
          </a:prstGeom>
          <a:noFill/>
        </p:spPr>
        <p:txBody>
          <a:bodyPr wrap="square" rtlCol="0">
            <a:spAutoFit/>
          </a:bodyPr>
          <a:lstStyle/>
          <a:p>
            <a:r>
              <a:rPr lang="en-US" sz="1400" dirty="0" smtClean="0">
                <a:solidFill>
                  <a:prstClr val="black"/>
                </a:solidFill>
              </a:rPr>
              <a:t>©</a:t>
            </a:r>
            <a:r>
              <a:rPr lang="en-US" sz="1200" dirty="0" smtClean="0">
                <a:solidFill>
                  <a:prstClr val="black"/>
                </a:solidFill>
              </a:rPr>
              <a:t> </a:t>
            </a:r>
            <a:r>
              <a:rPr lang="en-US" sz="1200" dirty="0" err="1" smtClean="0">
                <a:solidFill>
                  <a:prstClr val="black"/>
                </a:solidFill>
              </a:rPr>
              <a:t>Eversafe</a:t>
            </a:r>
            <a:r>
              <a:rPr lang="en-US" sz="1200" dirty="0" smtClean="0">
                <a:solidFill>
                  <a:prstClr val="black"/>
                </a:solidFill>
              </a:rPr>
              <a:t> Academy 2018</a:t>
            </a:r>
            <a:endParaRPr lang="en-US" sz="1200" dirty="0">
              <a:solidFill>
                <a:prstClr val="black"/>
              </a:solidFill>
            </a:endParaRPr>
          </a:p>
        </p:txBody>
      </p:sp>
      <p:pic>
        <p:nvPicPr>
          <p:cNvPr id="10"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99295" y="4224876"/>
            <a:ext cx="5400600" cy="19256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108520" y="200834"/>
            <a:ext cx="8927976" cy="707886"/>
          </a:xfrm>
          <a:prstGeom prst="rect">
            <a:avLst/>
          </a:prstGeom>
          <a:noFill/>
        </p:spPr>
        <p:txBody>
          <a:bodyPr wrap="square" rtlCol="0">
            <a:spAutoFit/>
          </a:bodyPr>
          <a:lstStyle/>
          <a:p>
            <a:pPr algn="ctr"/>
            <a:r>
              <a:rPr lang="en-US" sz="4000" b="1" dirty="0" smtClean="0">
                <a:solidFill>
                  <a:prstClr val="black"/>
                </a:solidFill>
                <a:latin typeface="Gisha" panose="020B0502040204020203" pitchFamily="34" charset="-79"/>
                <a:cs typeface="Gisha" panose="020B0502040204020203" pitchFamily="34" charset="-79"/>
              </a:rPr>
              <a:t>Welcome to</a:t>
            </a:r>
            <a:r>
              <a:rPr lang="en-US" sz="4000" b="1" dirty="0" smtClean="0">
                <a:solidFill>
                  <a:srgbClr val="C00000"/>
                </a:solidFill>
                <a:latin typeface="Gisha" panose="020B0502040204020203" pitchFamily="34" charset="-79"/>
                <a:cs typeface="Gisha" panose="020B0502040204020203" pitchFamily="34" charset="-79"/>
              </a:rPr>
              <a:t> “</a:t>
            </a:r>
            <a:r>
              <a:rPr lang="en-US" sz="4000" b="1" dirty="0" err="1" smtClean="0">
                <a:solidFill>
                  <a:srgbClr val="C00000"/>
                </a:solidFill>
                <a:latin typeface="Gisha" panose="020B0502040204020203" pitchFamily="34" charset="-79"/>
                <a:cs typeface="Gisha" panose="020B0502040204020203" pitchFamily="34" charset="-79"/>
              </a:rPr>
              <a:t>Eversafe</a:t>
            </a:r>
            <a:r>
              <a:rPr lang="en-US" sz="4000" b="1" dirty="0" smtClean="0">
                <a:solidFill>
                  <a:srgbClr val="C00000"/>
                </a:solidFill>
                <a:latin typeface="Gisha" panose="020B0502040204020203" pitchFamily="34" charset="-79"/>
                <a:cs typeface="Gisha" panose="020B0502040204020203" pitchFamily="34" charset="-79"/>
              </a:rPr>
              <a:t> </a:t>
            </a:r>
            <a:r>
              <a:rPr lang="en-US" sz="4000" b="1" dirty="0" smtClean="0">
                <a:solidFill>
                  <a:srgbClr val="0070C0"/>
                </a:solidFill>
                <a:latin typeface="Gisha" panose="020B0502040204020203" pitchFamily="34" charset="-79"/>
                <a:cs typeface="Gisha" panose="020B0502040204020203" pitchFamily="34" charset="-79"/>
              </a:rPr>
              <a:t>Academy</a:t>
            </a:r>
            <a:r>
              <a:rPr lang="en-US" sz="4000" b="1" dirty="0" smtClean="0">
                <a:solidFill>
                  <a:srgbClr val="C00000"/>
                </a:solidFill>
                <a:latin typeface="Gisha" panose="020B0502040204020203" pitchFamily="34" charset="-79"/>
                <a:cs typeface="Gisha" panose="020B0502040204020203" pitchFamily="34" charset="-79"/>
              </a:rPr>
              <a:t>”</a:t>
            </a:r>
            <a:endParaRPr lang="en-US" sz="4000" b="1" dirty="0">
              <a:solidFill>
                <a:srgbClr val="C00000"/>
              </a:solidFill>
              <a:latin typeface="Gisha" panose="020B0502040204020203" pitchFamily="34" charset="-79"/>
              <a:cs typeface="Gisha" panose="020B0502040204020203" pitchFamily="34" charset="-79"/>
            </a:endParaRPr>
          </a:p>
        </p:txBody>
      </p:sp>
      <p:sp>
        <p:nvSpPr>
          <p:cNvPr id="13" name="TextBox 12"/>
          <p:cNvSpPr txBox="1"/>
          <p:nvPr userDrawn="1"/>
        </p:nvSpPr>
        <p:spPr>
          <a:xfrm>
            <a:off x="6532219" y="836712"/>
            <a:ext cx="2432269" cy="400110"/>
          </a:xfrm>
          <a:prstGeom prst="rect">
            <a:avLst/>
          </a:prstGeom>
          <a:noFill/>
        </p:spPr>
        <p:txBody>
          <a:bodyPr wrap="none" rtlCol="0">
            <a:spAutoFit/>
          </a:bodyPr>
          <a:lstStyle/>
          <a:p>
            <a:pPr algn="ctr"/>
            <a:r>
              <a:rPr lang="en-US" sz="2000" b="1" dirty="0" smtClean="0">
                <a:solidFill>
                  <a:srgbClr val="FF0000"/>
                </a:solidFill>
              </a:rPr>
              <a:t>Steps To Success </a:t>
            </a:r>
            <a:endParaRPr lang="en-US" sz="2000" b="1" dirty="0">
              <a:solidFill>
                <a:srgbClr val="FF0000"/>
              </a:solidFill>
            </a:endParaRPr>
          </a:p>
        </p:txBody>
      </p:sp>
      <p:sp>
        <p:nvSpPr>
          <p:cNvPr id="14" name="Text Placeholder 2"/>
          <p:cNvSpPr>
            <a:spLocks noGrp="1"/>
          </p:cNvSpPr>
          <p:nvPr>
            <p:ph type="body" sz="quarter" idx="11"/>
          </p:nvPr>
        </p:nvSpPr>
        <p:spPr>
          <a:xfrm>
            <a:off x="387164" y="3068960"/>
            <a:ext cx="8424862" cy="576064"/>
          </a:xfrm>
        </p:spPr>
        <p:txBody>
          <a:bodyPr>
            <a:noAutofit/>
          </a:bodyPr>
          <a:lstStyle>
            <a:lvl1pPr algn="ctr">
              <a:defRPr sz="4000" b="1">
                <a:latin typeface="+mn-lt"/>
              </a:defRPr>
            </a:lvl1pPr>
            <a:lvl2pPr>
              <a:defRPr sz="4000">
                <a:latin typeface="Calibri" pitchFamily="34" charset="0"/>
              </a:defRPr>
            </a:lvl2pPr>
            <a:lvl3pPr>
              <a:defRPr sz="4000">
                <a:latin typeface="Calibri" pitchFamily="34" charset="0"/>
              </a:defRPr>
            </a:lvl3pPr>
            <a:lvl4pPr>
              <a:defRPr sz="4000">
                <a:latin typeface="Calibri" pitchFamily="34" charset="0"/>
              </a:defRPr>
            </a:lvl4pPr>
            <a:lvl5pPr>
              <a:defRPr sz="4000">
                <a:latin typeface="Calibri" pitchFamily="34" charset="0"/>
              </a:defRPr>
            </a:lvl5pPr>
          </a:lstStyle>
          <a:p>
            <a:pPr lvl="0"/>
            <a:endParaRPr lang="en-US" dirty="0"/>
          </a:p>
        </p:txBody>
      </p:sp>
      <p:sp>
        <p:nvSpPr>
          <p:cNvPr id="15" name="Text Placeholder 2"/>
          <p:cNvSpPr>
            <a:spLocks noGrp="1"/>
          </p:cNvSpPr>
          <p:nvPr>
            <p:ph type="body" sz="quarter" idx="10"/>
          </p:nvPr>
        </p:nvSpPr>
        <p:spPr>
          <a:xfrm>
            <a:off x="395610" y="1484784"/>
            <a:ext cx="8424862" cy="1368152"/>
          </a:xfrm>
        </p:spPr>
        <p:txBody>
          <a:bodyPr>
            <a:noAutofit/>
          </a:bodyPr>
          <a:lstStyle>
            <a:lvl1pPr algn="ctr">
              <a:defRPr sz="4000" b="1">
                <a:latin typeface="+mj-lt"/>
              </a:defRPr>
            </a:lvl1pPr>
            <a:lvl2pPr>
              <a:defRPr sz="4000">
                <a:latin typeface="Calibri" pitchFamily="34" charset="0"/>
              </a:defRPr>
            </a:lvl2pPr>
            <a:lvl3pPr>
              <a:defRPr sz="4000">
                <a:latin typeface="Calibri" pitchFamily="34" charset="0"/>
              </a:defRPr>
            </a:lvl3pPr>
            <a:lvl4pPr>
              <a:defRPr sz="4000">
                <a:latin typeface="Calibri" pitchFamily="34" charset="0"/>
              </a:defRPr>
            </a:lvl4pPr>
            <a:lvl5pPr>
              <a:defRPr sz="4000">
                <a:latin typeface="Calibri" pitchFamily="34" charset="0"/>
              </a:defRPr>
            </a:lvl5pPr>
          </a:lstStyle>
          <a:p>
            <a:pPr lvl="0"/>
            <a:endParaRPr lang="en-US" dirty="0"/>
          </a:p>
        </p:txBody>
      </p:sp>
    </p:spTree>
    <p:extLst>
      <p:ext uri="{BB962C8B-B14F-4D97-AF65-F5344CB8AC3E}">
        <p14:creationId xmlns:p14="http://schemas.microsoft.com/office/powerpoint/2010/main" val="19111259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flip="none" rotWithShape="1">
          <a:gsLst>
            <a:gs pos="0">
              <a:srgbClr val="3333FF"/>
            </a:gs>
            <a:gs pos="50000">
              <a:schemeClr val="bg1"/>
            </a:gs>
            <a:gs pos="100000">
              <a:srgbClr val="FF0000"/>
            </a:gs>
          </a:gsLst>
          <a:lin ang="135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172400" y="6356498"/>
            <a:ext cx="874440" cy="456878"/>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9" name="TextBox 8"/>
          <p:cNvSpPr txBox="1"/>
          <p:nvPr userDrawn="1"/>
        </p:nvSpPr>
        <p:spPr>
          <a:xfrm>
            <a:off x="3635896" y="6402814"/>
            <a:ext cx="2592288" cy="338554"/>
          </a:xfrm>
          <a:prstGeom prst="rect">
            <a:avLst/>
          </a:prstGeom>
          <a:noFill/>
        </p:spPr>
        <p:txBody>
          <a:bodyPr wrap="square" rtlCol="0">
            <a:spAutoFit/>
          </a:bodyPr>
          <a:lstStyle/>
          <a:p>
            <a:pPr algn="ctr"/>
            <a:r>
              <a:rPr lang="en-US" sz="1600" dirty="0" smtClean="0">
                <a:solidFill>
                  <a:prstClr val="black"/>
                </a:solidFill>
              </a:rPr>
              <a:t>© </a:t>
            </a:r>
            <a:r>
              <a:rPr lang="en-US" sz="1600" dirty="0" err="1" smtClean="0">
                <a:solidFill>
                  <a:prstClr val="black"/>
                </a:solidFill>
              </a:rPr>
              <a:t>Eversafe</a:t>
            </a:r>
            <a:r>
              <a:rPr lang="en-US" sz="1600" dirty="0" smtClean="0">
                <a:solidFill>
                  <a:prstClr val="black"/>
                </a:solidFill>
              </a:rPr>
              <a:t> Academy 2018</a:t>
            </a:r>
            <a:endParaRPr lang="en-US" sz="1600" dirty="0">
              <a:solidFill>
                <a:prstClr val="black"/>
              </a:solidFill>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6792"/>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pic>
        <p:nvPicPr>
          <p:cNvPr id="7"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3270" y="6156360"/>
            <a:ext cx="1944216" cy="69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6378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Title 1"/>
          <p:cNvSpPr>
            <a:spLocks noGrp="1"/>
          </p:cNvSpPr>
          <p:nvPr>
            <p:ph type="title"/>
          </p:nvPr>
        </p:nvSpPr>
        <p:spPr>
          <a:xfrm>
            <a:off x="319088" y="276224"/>
            <a:ext cx="8534400" cy="804672"/>
          </a:xfrm>
        </p:spPr>
        <p:txBody>
          <a:bodyPr>
            <a:normAutofit/>
          </a:bodyPr>
          <a:lstStyle>
            <a:lvl1pPr algn="ctr">
              <a:defRPr sz="3600" b="1">
                <a:solidFill>
                  <a:schemeClr val="tx1"/>
                </a:solidFill>
                <a:latin typeface="Calibri" pitchFamily="34" charset="0"/>
              </a:defRPr>
            </a:lvl1pPr>
          </a:lstStyle>
          <a:p>
            <a:endParaRPr lang="en-US" dirty="0"/>
          </a:p>
        </p:txBody>
      </p:sp>
      <p:sp>
        <p:nvSpPr>
          <p:cNvPr id="13" name="Text Placeholder 12"/>
          <p:cNvSpPr>
            <a:spLocks noGrp="1"/>
          </p:cNvSpPr>
          <p:nvPr>
            <p:ph type="body" sz="quarter" idx="10"/>
          </p:nvPr>
        </p:nvSpPr>
        <p:spPr>
          <a:xfrm>
            <a:off x="326314" y="1268760"/>
            <a:ext cx="8532097" cy="4608512"/>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endParaRPr lang="en-US" dirty="0"/>
          </a:p>
        </p:txBody>
      </p:sp>
      <p:sp>
        <p:nvSpPr>
          <p:cNvPr id="2" name="Slide Number Placeholder 1"/>
          <p:cNvSpPr>
            <a:spLocks noGrp="1"/>
          </p:cNvSpPr>
          <p:nvPr>
            <p:ph type="sldNum" sz="quarter" idx="11"/>
          </p:nvPr>
        </p:nvSpPr>
        <p:spPr/>
        <p:txBody>
          <a:bodyPr/>
          <a:lstStyle/>
          <a:p>
            <a:fld id="{86178A0A-CF14-46D9-96E1-EA1C7D2FDEA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990516624"/>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gradFill flip="none" rotWithShape="1">
          <a:gsLst>
            <a:gs pos="0">
              <a:srgbClr val="3333FF"/>
            </a:gs>
            <a:gs pos="50000">
              <a:schemeClr val="bg1"/>
            </a:gs>
            <a:gs pos="100000">
              <a:srgbClr val="FF0000"/>
            </a:gs>
          </a:gsLst>
          <a:lin ang="135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028384" y="6453336"/>
            <a:ext cx="1018456" cy="302989"/>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9" name="TextBox 8"/>
          <p:cNvSpPr txBox="1"/>
          <p:nvPr userDrawn="1"/>
        </p:nvSpPr>
        <p:spPr>
          <a:xfrm>
            <a:off x="3203848" y="6453336"/>
            <a:ext cx="2880320" cy="338554"/>
          </a:xfrm>
          <a:prstGeom prst="rect">
            <a:avLst/>
          </a:prstGeom>
          <a:noFill/>
        </p:spPr>
        <p:txBody>
          <a:bodyPr wrap="square" rtlCol="0">
            <a:spAutoFit/>
          </a:bodyPr>
          <a:lstStyle/>
          <a:p>
            <a:pPr algn="ctr"/>
            <a:r>
              <a:rPr lang="en-US" sz="1600" dirty="0" smtClean="0">
                <a:solidFill>
                  <a:prstClr val="black"/>
                </a:solidFill>
              </a:rPr>
              <a:t>© </a:t>
            </a:r>
            <a:r>
              <a:rPr lang="en-US" sz="1600" dirty="0" err="1" smtClean="0">
                <a:solidFill>
                  <a:prstClr val="black"/>
                </a:solidFill>
              </a:rPr>
              <a:t>Eversafe</a:t>
            </a:r>
            <a:r>
              <a:rPr lang="en-US" sz="1600" dirty="0" smtClean="0">
                <a:solidFill>
                  <a:prstClr val="black"/>
                </a:solidFill>
              </a:rPr>
              <a:t> Academy 2018</a:t>
            </a:r>
            <a:endParaRPr lang="en-US" sz="1600" dirty="0">
              <a:solidFill>
                <a:prstClr val="black"/>
              </a:solidFill>
            </a:endParaRPr>
          </a:p>
        </p:txBody>
      </p:sp>
      <p:sp>
        <p:nvSpPr>
          <p:cNvPr id="8" name="Text Placeholder 7"/>
          <p:cNvSpPr>
            <a:spLocks noGrp="1"/>
          </p:cNvSpPr>
          <p:nvPr>
            <p:ph type="body" sz="quarter" idx="11"/>
          </p:nvPr>
        </p:nvSpPr>
        <p:spPr>
          <a:xfrm>
            <a:off x="468313" y="333375"/>
            <a:ext cx="8064500" cy="1295400"/>
          </a:xfrm>
        </p:spPr>
        <p:txBody>
          <a:bodyPr>
            <a:normAutofit/>
          </a:bodyPr>
          <a:lstStyle>
            <a:lvl1pPr algn="ctr">
              <a:defRPr sz="3600" b="1"/>
            </a:lvl1pPr>
            <a:lvl2pPr algn="ctr">
              <a:defRPr b="1"/>
            </a:lvl2pPr>
            <a:lvl3pPr algn="ctr">
              <a:defRPr b="1"/>
            </a:lvl3pPr>
            <a:lvl4pPr algn="ctr">
              <a:defRPr b="1"/>
            </a:lvl4pPr>
            <a:lvl5pPr algn="ctr">
              <a:defRPr b="1"/>
            </a:lvl5pPr>
          </a:lstStyle>
          <a:p>
            <a:pPr lvl="0"/>
            <a:endParaRPr lang="en-US" dirty="0"/>
          </a:p>
        </p:txBody>
      </p:sp>
      <p:sp>
        <p:nvSpPr>
          <p:cNvPr id="11" name="Text Placeholder 10"/>
          <p:cNvSpPr>
            <a:spLocks noGrp="1"/>
          </p:cNvSpPr>
          <p:nvPr>
            <p:ph type="body" sz="quarter" idx="12"/>
          </p:nvPr>
        </p:nvSpPr>
        <p:spPr>
          <a:xfrm>
            <a:off x="468313" y="1773239"/>
            <a:ext cx="8064500" cy="2591866"/>
          </a:xfrm>
        </p:spPr>
        <p:txBody>
          <a:bodyPr>
            <a:normAutofit/>
          </a:bodyPr>
          <a:lstStyle>
            <a:lvl1pPr algn="ctr">
              <a:defRPr sz="3200" b="1"/>
            </a:lvl1pPr>
            <a:lvl2pPr algn="ctr">
              <a:defRPr/>
            </a:lvl2pPr>
            <a:lvl3pPr algn="ctr">
              <a:defRPr/>
            </a:lvl3pPr>
            <a:lvl4pPr algn="ctr">
              <a:defRPr/>
            </a:lvl4pPr>
            <a:lvl5pPr algn="ctr">
              <a:defRPr/>
            </a:lvl5pPr>
          </a:lstStyle>
          <a:p>
            <a:pPr lvl="0"/>
            <a:endParaRPr lang="en-US" dirty="0"/>
          </a:p>
        </p:txBody>
      </p:sp>
      <p:pic>
        <p:nvPicPr>
          <p:cNvPr id="10"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75655" y="4609707"/>
            <a:ext cx="6305581" cy="2248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85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latin typeface="Calibri" pitchFamily="34" charset="0"/>
              </a:defRPr>
            </a:lvl1pPr>
          </a:lstStyle>
          <a:p>
            <a:endParaRPr lang="en-US" dirty="0"/>
          </a:p>
        </p:txBody>
      </p:sp>
      <p:sp>
        <p:nvSpPr>
          <p:cNvPr id="4" name="Text Placeholder 12"/>
          <p:cNvSpPr>
            <a:spLocks noGrp="1"/>
          </p:cNvSpPr>
          <p:nvPr>
            <p:ph type="body" sz="quarter" idx="10"/>
          </p:nvPr>
        </p:nvSpPr>
        <p:spPr>
          <a:xfrm>
            <a:off x="326314" y="1268760"/>
            <a:ext cx="8532097" cy="4608512"/>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endParaRPr lang="en-US" dirty="0"/>
          </a:p>
        </p:txBody>
      </p:sp>
      <p:sp>
        <p:nvSpPr>
          <p:cNvPr id="3" name="Slide Number Placeholder 2"/>
          <p:cNvSpPr>
            <a:spLocks noGrp="1"/>
          </p:cNvSpPr>
          <p:nvPr>
            <p:ph type="sldNum" sz="quarter" idx="11"/>
          </p:nvPr>
        </p:nvSpPr>
        <p:spPr/>
        <p:txBody>
          <a:bodyPr/>
          <a:lstStyle/>
          <a:p>
            <a:fld id="{86178A0A-CF14-46D9-96E1-EA1C7D2FDEA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639955299"/>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gradFill flip="none" rotWithShape="1">
          <a:gsLst>
            <a:gs pos="0">
              <a:srgbClr val="0000FF"/>
            </a:gs>
            <a:gs pos="50000">
              <a:schemeClr val="bg1"/>
            </a:gs>
            <a:gs pos="100000">
              <a:srgbClr val="FF0000"/>
            </a:gs>
          </a:gsLst>
          <a:lin ang="135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316416" y="6381328"/>
            <a:ext cx="757483" cy="456878"/>
          </a:xfrm>
        </p:spPr>
        <p:txBody>
          <a:bodyPr/>
          <a:lstStyle/>
          <a:p>
            <a:fld id="{86178A0A-CF14-46D9-96E1-EA1C7D2FDEA7}" type="slidenum">
              <a:rPr lang="en-US" smtClean="0">
                <a:solidFill>
                  <a:prstClr val="black"/>
                </a:solidFill>
              </a:rPr>
              <a:pPr/>
              <a:t>‹#›</a:t>
            </a:fld>
            <a:endParaRPr lang="en-US" dirty="0">
              <a:solidFill>
                <a:prstClr val="black"/>
              </a:solidFill>
            </a:endParaRPr>
          </a:p>
        </p:txBody>
      </p:sp>
      <p:sp>
        <p:nvSpPr>
          <p:cNvPr id="9" name="TextBox 8"/>
          <p:cNvSpPr txBox="1"/>
          <p:nvPr userDrawn="1"/>
        </p:nvSpPr>
        <p:spPr>
          <a:xfrm>
            <a:off x="2267744" y="6453336"/>
            <a:ext cx="4824536" cy="338554"/>
          </a:xfrm>
          <a:prstGeom prst="rect">
            <a:avLst/>
          </a:prstGeom>
          <a:noFill/>
        </p:spPr>
        <p:txBody>
          <a:bodyPr wrap="square" rtlCol="0">
            <a:spAutoFit/>
          </a:bodyPr>
          <a:lstStyle/>
          <a:p>
            <a:pPr algn="ctr"/>
            <a:r>
              <a:rPr lang="en-US" sz="1600" dirty="0" smtClean="0">
                <a:solidFill>
                  <a:prstClr val="black"/>
                </a:solidFill>
              </a:rPr>
              <a:t>© </a:t>
            </a:r>
            <a:r>
              <a:rPr lang="en-US" sz="1600" dirty="0" err="1" smtClean="0">
                <a:solidFill>
                  <a:prstClr val="black"/>
                </a:solidFill>
              </a:rPr>
              <a:t>Eversafe</a:t>
            </a:r>
            <a:r>
              <a:rPr lang="en-US" sz="1600" dirty="0" smtClean="0">
                <a:solidFill>
                  <a:prstClr val="black"/>
                </a:solidFill>
              </a:rPr>
              <a:t> Academy 2018</a:t>
            </a:r>
            <a:endParaRPr lang="en-US" sz="1600" dirty="0">
              <a:solidFill>
                <a:prstClr val="black"/>
              </a:solidFill>
            </a:endParaRPr>
          </a:p>
        </p:txBody>
      </p:sp>
      <p:grpSp>
        <p:nvGrpSpPr>
          <p:cNvPr id="5" name="Group 4"/>
          <p:cNvGrpSpPr>
            <a:grpSpLocks noChangeAspect="1"/>
          </p:cNvGrpSpPr>
          <p:nvPr userDrawn="1"/>
        </p:nvGrpSpPr>
        <p:grpSpPr bwMode="hidden">
          <a:xfrm>
            <a:off x="0" y="30202"/>
            <a:ext cx="9252520" cy="6855182"/>
            <a:chOff x="-309563" y="4316413"/>
            <a:chExt cx="9405938" cy="1211262"/>
          </a:xfrm>
        </p:grpSpPr>
        <p:sp>
          <p:nvSpPr>
            <p:cNvPr id="6" name="Freeform 14"/>
            <p:cNvSpPr>
              <a:spLocks/>
            </p:cNvSpPr>
            <p:nvPr/>
          </p:nvSpPr>
          <p:spPr bwMode="hidden">
            <a:xfrm>
              <a:off x="4862374" y="4511675"/>
              <a:ext cx="4150766"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pitchFamily="34" charset="0"/>
              </a:endParaRPr>
            </a:p>
          </p:txBody>
        </p:sp>
        <p:sp>
          <p:nvSpPr>
            <p:cNvPr id="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pitchFamily="34" charset="0"/>
              </a:endParaRPr>
            </a:p>
          </p:txBody>
        </p:sp>
        <p:sp>
          <p:nvSpPr>
            <p:cNvPr id="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pitchFamily="34" charset="0"/>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pitchFamily="34" charset="0"/>
              </a:endParaRPr>
            </a:p>
          </p:txBody>
        </p:sp>
      </p:grpSp>
      <p:sp>
        <p:nvSpPr>
          <p:cNvPr id="13" name="TextBox 12"/>
          <p:cNvSpPr txBox="1"/>
          <p:nvPr userDrawn="1"/>
        </p:nvSpPr>
        <p:spPr>
          <a:xfrm>
            <a:off x="0" y="5949280"/>
            <a:ext cx="9144000" cy="461665"/>
          </a:xfrm>
          <a:prstGeom prst="rect">
            <a:avLst/>
          </a:prstGeom>
          <a:noFill/>
        </p:spPr>
        <p:txBody>
          <a:bodyPr wrap="square" rtlCol="0">
            <a:spAutoFit/>
          </a:bodyPr>
          <a:lstStyle/>
          <a:p>
            <a:pPr algn="ctr"/>
            <a:r>
              <a:rPr lang="en-US" sz="2400" b="1" dirty="0" smtClean="0">
                <a:solidFill>
                  <a:srgbClr val="C00000"/>
                </a:solidFill>
              </a:rPr>
              <a:t>P</a:t>
            </a:r>
            <a:r>
              <a:rPr lang="en-US" sz="2400" b="1" dirty="0" smtClean="0">
                <a:solidFill>
                  <a:prstClr val="black"/>
                </a:solidFill>
              </a:rPr>
              <a:t>: 6297 8417, </a:t>
            </a:r>
            <a:r>
              <a:rPr lang="en-US" sz="2400" b="1" dirty="0" smtClean="0">
                <a:solidFill>
                  <a:srgbClr val="C00000"/>
                </a:solidFill>
              </a:rPr>
              <a:t>F</a:t>
            </a:r>
            <a:r>
              <a:rPr lang="en-US" sz="2400" b="1" dirty="0" smtClean="0">
                <a:solidFill>
                  <a:prstClr val="black"/>
                </a:solidFill>
              </a:rPr>
              <a:t>: 6297 8617, </a:t>
            </a:r>
            <a:r>
              <a:rPr lang="en-US" sz="2400" b="1" dirty="0" smtClean="0">
                <a:solidFill>
                  <a:srgbClr val="C00000"/>
                </a:solidFill>
              </a:rPr>
              <a:t>E</a:t>
            </a:r>
            <a:r>
              <a:rPr lang="en-US" sz="2400" b="1" dirty="0" smtClean="0">
                <a:solidFill>
                  <a:prstClr val="black"/>
                </a:solidFill>
              </a:rPr>
              <a:t>: training@eversafe.com.sg</a:t>
            </a:r>
            <a:endParaRPr lang="en-US" sz="2400" b="1" dirty="0">
              <a:solidFill>
                <a:prstClr val="black"/>
              </a:solidFill>
            </a:endParaRPr>
          </a:p>
        </p:txBody>
      </p:sp>
      <p:sp>
        <p:nvSpPr>
          <p:cNvPr id="14" name="TextBox 13"/>
          <p:cNvSpPr txBox="1"/>
          <p:nvPr userDrawn="1"/>
        </p:nvSpPr>
        <p:spPr>
          <a:xfrm>
            <a:off x="0" y="5487615"/>
            <a:ext cx="9143999" cy="461665"/>
          </a:xfrm>
          <a:prstGeom prst="rect">
            <a:avLst/>
          </a:prstGeom>
          <a:noFill/>
        </p:spPr>
        <p:txBody>
          <a:bodyPr wrap="square" rtlCol="0">
            <a:spAutoFit/>
          </a:bodyPr>
          <a:lstStyle/>
          <a:p>
            <a:pPr algn="ctr"/>
            <a:r>
              <a:rPr lang="en-US" sz="2400" b="1" dirty="0" smtClean="0">
                <a:solidFill>
                  <a:prstClr val="black"/>
                </a:solidFill>
              </a:rPr>
              <a:t>www.eversafe.com.sg</a:t>
            </a:r>
            <a:endParaRPr lang="en-US" sz="2400" b="1" dirty="0">
              <a:solidFill>
                <a:prstClr val="black"/>
              </a:solidFill>
            </a:endParaRPr>
          </a:p>
        </p:txBody>
      </p:sp>
      <p:sp>
        <p:nvSpPr>
          <p:cNvPr id="4" name="Text Placeholder 3"/>
          <p:cNvSpPr>
            <a:spLocks noGrp="1"/>
          </p:cNvSpPr>
          <p:nvPr>
            <p:ph type="body" sz="quarter" idx="11"/>
          </p:nvPr>
        </p:nvSpPr>
        <p:spPr>
          <a:xfrm>
            <a:off x="467544" y="404664"/>
            <a:ext cx="8208144" cy="1664177"/>
          </a:xfrm>
        </p:spPr>
        <p:txBody>
          <a:bodyPr>
            <a:noAutofit/>
          </a:bodyPr>
          <a:lstStyle>
            <a:lvl1pPr algn="ctr">
              <a:defRPr sz="4400" b="1"/>
            </a:lvl1pPr>
            <a:lvl2pPr algn="ctr">
              <a:defRPr sz="4400" b="1"/>
            </a:lvl2pPr>
            <a:lvl3pPr algn="ctr">
              <a:defRPr sz="4400" b="1"/>
            </a:lvl3pPr>
            <a:lvl4pPr algn="ctr">
              <a:defRPr sz="4400" b="1"/>
            </a:lvl4pPr>
            <a:lvl5pPr algn="ctr">
              <a:defRPr sz="4400" b="1"/>
            </a:lvl5pPr>
          </a:lstStyle>
          <a:p>
            <a:pPr lvl="0"/>
            <a:endParaRPr lang="en-US" dirty="0"/>
          </a:p>
        </p:txBody>
      </p:sp>
      <p:sp>
        <p:nvSpPr>
          <p:cNvPr id="17" name="Text Placeholder 16"/>
          <p:cNvSpPr>
            <a:spLocks noGrp="1"/>
          </p:cNvSpPr>
          <p:nvPr>
            <p:ph type="body" sz="quarter" idx="12"/>
          </p:nvPr>
        </p:nvSpPr>
        <p:spPr>
          <a:xfrm>
            <a:off x="468313" y="2205038"/>
            <a:ext cx="8207375" cy="1439862"/>
          </a:xfrm>
        </p:spPr>
        <p:txBody>
          <a:bodyPr>
            <a:noAutofit/>
          </a:bodyPr>
          <a:lstStyle>
            <a:lvl1pPr algn="ctr">
              <a:defRPr sz="4000" b="1"/>
            </a:lvl1pPr>
            <a:lvl2pPr algn="ctr">
              <a:defRPr sz="4000" b="1"/>
            </a:lvl2pPr>
            <a:lvl3pPr algn="ctr">
              <a:defRPr sz="4000" b="1"/>
            </a:lvl3pPr>
            <a:lvl4pPr algn="ctr">
              <a:defRPr sz="4000" b="1"/>
            </a:lvl4pPr>
            <a:lvl5pPr algn="ctr">
              <a:defRPr sz="4000" b="1"/>
            </a:lvl5pPr>
          </a:lstStyle>
          <a:p>
            <a:pPr lvl="0"/>
            <a:endParaRPr lang="en-US" dirty="0"/>
          </a:p>
        </p:txBody>
      </p:sp>
      <p:pic>
        <p:nvPicPr>
          <p:cNvPr id="15"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22732" y="4023661"/>
            <a:ext cx="5400600" cy="192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797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A87B060D-1171-403D-805E-D7FDE5D04F79}" type="datetime1">
              <a:rPr lang="en-US" altLang="en-US">
                <a:solidFill>
                  <a:prstClr val="black"/>
                </a:solidFill>
              </a:rPr>
              <a:pPr/>
              <a:t>6/21/2023</a:t>
            </a:fld>
            <a:endParaRPr lang="en-US" alt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endParaRPr lang="en-US" alt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E71E3B8A-6D15-4F89-A2DA-6CC9015F909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2159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F47220B9-3F43-46B1-8B3F-337CE2E982CF}" type="datetimeFigureOut">
              <a:rPr lang="en-US" altLang="en-US">
                <a:solidFill>
                  <a:prstClr val="black"/>
                </a:solidFill>
              </a:rPr>
              <a:pPr/>
              <a:t>6/21/2023</a:t>
            </a:fld>
            <a:endParaRPr lang="en-US" alt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endParaRPr lang="en-US" alt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7881ADEB-CFF6-46F9-B8F4-79DEE1C1E7F6}"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937308014"/>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SG"/>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SG"/>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BAF6DA4F-15D1-48EE-9697-0309F8924210}" type="datetimeFigureOut">
              <a:rPr lang="en-SG" smtClean="0">
                <a:solidFill>
                  <a:prstClr val="black">
                    <a:tint val="75000"/>
                  </a:prstClr>
                </a:solidFill>
              </a:rPr>
              <a:pPr/>
              <a:t>21/6/2023</a:t>
            </a:fld>
            <a:endParaRPr lang="en-SG">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C6A70A8-831D-4CC5-9E70-21133959C250}" type="slidenum">
              <a:rPr lang="en-SG" smtClean="0">
                <a:solidFill>
                  <a:prstClr val="black">
                    <a:tint val="75000"/>
                  </a:prstClr>
                </a:solidFill>
              </a:rPr>
              <a:pPr>
                <a:defRPr/>
              </a:pPr>
              <a:t>‹#›</a:t>
            </a:fld>
            <a:r>
              <a:rPr lang="en-SG" smtClean="0">
                <a:solidFill>
                  <a:prstClr val="black">
                    <a:tint val="75000"/>
                  </a:prstClr>
                </a:solidFill>
              </a:rPr>
              <a:t>/20</a:t>
            </a:r>
            <a:endParaRPr lang="en-SG" dirty="0">
              <a:solidFill>
                <a:prstClr val="black">
                  <a:tint val="75000"/>
                </a:prstClr>
              </a:solidFill>
            </a:endParaRPr>
          </a:p>
        </p:txBody>
      </p:sp>
    </p:spTree>
    <p:extLst>
      <p:ext uri="{BB962C8B-B14F-4D97-AF65-F5344CB8AC3E}">
        <p14:creationId xmlns:p14="http://schemas.microsoft.com/office/powerpoint/2010/main" val="6362327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50000">
              <a:schemeClr val="bg1"/>
            </a:gs>
            <a:gs pos="10000">
              <a:srgbClr val="FF0000">
                <a:lumMod val="100000"/>
              </a:srgbClr>
            </a:gs>
            <a:gs pos="90000">
              <a:srgbClr val="3333FF"/>
            </a:gs>
          </a:gsLst>
          <a:lin ang="2700000" scaled="1"/>
          <a:tileRect/>
        </a:gradFill>
        <a:effectLst/>
      </p:bgPr>
    </p:bg>
    <p:spTree>
      <p:nvGrpSpPr>
        <p:cNvPr id="1" name=""/>
        <p:cNvGrpSpPr/>
        <p:nvPr/>
      </p:nvGrpSpPr>
      <p:grpSpPr>
        <a:xfrm>
          <a:off x="0" y="0"/>
          <a:ext cx="0" cy="0"/>
          <a:chOff x="0" y="0"/>
          <a:chExt cx="0" cy="0"/>
        </a:xfrm>
      </p:grpSpPr>
      <p:sp>
        <p:nvSpPr>
          <p:cNvPr id="5" name="TextBox 4"/>
          <p:cNvSpPr txBox="1"/>
          <p:nvPr userDrawn="1"/>
        </p:nvSpPr>
        <p:spPr>
          <a:xfrm>
            <a:off x="3333374" y="6352273"/>
            <a:ext cx="2850589" cy="400110"/>
          </a:xfrm>
          <a:prstGeom prst="rect">
            <a:avLst/>
          </a:prstGeom>
          <a:noFill/>
        </p:spPr>
        <p:txBody>
          <a:bodyPr wrap="none" rtlCol="0">
            <a:spAutoFit/>
          </a:bodyPr>
          <a:lstStyle/>
          <a:p>
            <a:pPr algn="ctr"/>
            <a:r>
              <a:rPr lang="en-US" sz="2000" b="1" dirty="0" smtClean="0">
                <a:solidFill>
                  <a:schemeClr val="tx1"/>
                </a:solidFill>
              </a:rPr>
              <a:t>www.eversafe.com.sg</a:t>
            </a:r>
            <a:endParaRPr lang="en-US" sz="2000" b="1" dirty="0">
              <a:solidFill>
                <a:schemeClr val="tx1"/>
              </a:solidFill>
            </a:endParaRPr>
          </a:p>
        </p:txBody>
      </p:sp>
      <p:sp>
        <p:nvSpPr>
          <p:cNvPr id="14" name="Text Placeholder 2"/>
          <p:cNvSpPr>
            <a:spLocks noGrp="1"/>
          </p:cNvSpPr>
          <p:nvPr>
            <p:ph type="body" sz="quarter" idx="11"/>
          </p:nvPr>
        </p:nvSpPr>
        <p:spPr>
          <a:xfrm>
            <a:off x="387164" y="3068960"/>
            <a:ext cx="8424862" cy="576064"/>
          </a:xfrm>
        </p:spPr>
        <p:txBody>
          <a:bodyPr>
            <a:noAutofit/>
          </a:bodyPr>
          <a:lstStyle>
            <a:lvl1pPr algn="ctr">
              <a:defRPr sz="4000" b="1">
                <a:latin typeface="+mn-lt"/>
              </a:defRPr>
            </a:lvl1pPr>
            <a:lvl2pPr>
              <a:defRPr sz="4000">
                <a:latin typeface="Calibri" pitchFamily="34" charset="0"/>
              </a:defRPr>
            </a:lvl2pPr>
            <a:lvl3pPr>
              <a:defRPr sz="4000">
                <a:latin typeface="Calibri" pitchFamily="34" charset="0"/>
              </a:defRPr>
            </a:lvl3pPr>
            <a:lvl4pPr>
              <a:defRPr sz="4000">
                <a:latin typeface="Calibri" pitchFamily="34" charset="0"/>
              </a:defRPr>
            </a:lvl4pPr>
            <a:lvl5pPr>
              <a:defRPr sz="4000">
                <a:latin typeface="Calibri" pitchFamily="34" charset="0"/>
              </a:defRPr>
            </a:lvl5pPr>
          </a:lstStyle>
          <a:p>
            <a:pPr lvl="0"/>
            <a:endParaRPr lang="en-US" dirty="0"/>
          </a:p>
        </p:txBody>
      </p:sp>
      <p:sp>
        <p:nvSpPr>
          <p:cNvPr id="15" name="Text Placeholder 2"/>
          <p:cNvSpPr>
            <a:spLocks noGrp="1"/>
          </p:cNvSpPr>
          <p:nvPr>
            <p:ph type="body" sz="quarter" idx="10"/>
          </p:nvPr>
        </p:nvSpPr>
        <p:spPr>
          <a:xfrm>
            <a:off x="395610" y="1484784"/>
            <a:ext cx="8424862" cy="1368152"/>
          </a:xfrm>
        </p:spPr>
        <p:txBody>
          <a:bodyPr>
            <a:noAutofit/>
          </a:bodyPr>
          <a:lstStyle>
            <a:lvl1pPr algn="ctr">
              <a:defRPr sz="4000" b="1">
                <a:latin typeface="+mj-lt"/>
              </a:defRPr>
            </a:lvl1pPr>
            <a:lvl2pPr>
              <a:defRPr sz="4000">
                <a:latin typeface="Calibri" pitchFamily="34" charset="0"/>
              </a:defRPr>
            </a:lvl2pPr>
            <a:lvl3pPr>
              <a:defRPr sz="4000">
                <a:latin typeface="Calibri" pitchFamily="34" charset="0"/>
              </a:defRPr>
            </a:lvl3pPr>
            <a:lvl4pPr>
              <a:defRPr sz="4000">
                <a:latin typeface="Calibri" pitchFamily="34" charset="0"/>
              </a:defRPr>
            </a:lvl4pPr>
            <a:lvl5pPr>
              <a:defRPr sz="4000">
                <a:latin typeface="Calibri" pitchFamily="34" charset="0"/>
              </a:defRPr>
            </a:lvl5pPr>
          </a:lstStyle>
          <a:p>
            <a:pPr lvl="0"/>
            <a:endParaRPr lang="en-US" dirty="0"/>
          </a:p>
        </p:txBody>
      </p:sp>
    </p:spTree>
    <p:extLst>
      <p:ext uri="{BB962C8B-B14F-4D97-AF65-F5344CB8AC3E}">
        <p14:creationId xmlns:p14="http://schemas.microsoft.com/office/powerpoint/2010/main" val="37886206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flip="none" rotWithShape="1">
          <a:gsLst>
            <a:gs pos="0">
              <a:srgbClr val="3333FF"/>
            </a:gs>
            <a:gs pos="50000">
              <a:schemeClr val="bg1"/>
            </a:gs>
            <a:gs pos="100000">
              <a:srgbClr val="FF0000"/>
            </a:gs>
          </a:gsLst>
          <a:lin ang="135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172400" y="6356498"/>
            <a:ext cx="874440" cy="456878"/>
          </a:xfrm>
        </p:spPr>
        <p:txBody>
          <a:bodyPr/>
          <a:lstStyle/>
          <a:p>
            <a:fld id="{86178A0A-CF14-46D9-96E1-EA1C7D2FDEA7}" type="slidenum">
              <a:rPr lang="en-US" smtClean="0"/>
              <a:t>‹#›</a:t>
            </a:fld>
            <a:endParaRPr lang="en-US" dirty="0"/>
          </a:p>
        </p:txBody>
      </p:sp>
      <p:sp>
        <p:nvSpPr>
          <p:cNvPr id="9" name="TextBox 8"/>
          <p:cNvSpPr txBox="1"/>
          <p:nvPr userDrawn="1"/>
        </p:nvSpPr>
        <p:spPr>
          <a:xfrm>
            <a:off x="3635896" y="6402814"/>
            <a:ext cx="2592288" cy="338554"/>
          </a:xfrm>
          <a:prstGeom prst="rect">
            <a:avLst/>
          </a:prstGeom>
          <a:noFill/>
        </p:spPr>
        <p:txBody>
          <a:bodyPr wrap="square" rtlCol="0">
            <a:spAutoFit/>
          </a:bodyPr>
          <a:lstStyle/>
          <a:p>
            <a:pPr algn="ctr"/>
            <a:r>
              <a:rPr lang="en-US" sz="1600" dirty="0" smtClean="0"/>
              <a:t>© Eversafe Academy</a:t>
            </a:r>
            <a:r>
              <a:rPr lang="en-US" sz="1600" baseline="0" dirty="0" smtClean="0"/>
              <a:t> 2018</a:t>
            </a:r>
            <a:endParaRPr lang="en-US" sz="1600" dirty="0"/>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vl1pPr>
          </a:lstStyle>
          <a:p>
            <a:pPr lvl="0"/>
            <a:endParaRPr lang="en-US" dirty="0"/>
          </a:p>
        </p:txBody>
      </p:sp>
      <p:sp>
        <p:nvSpPr>
          <p:cNvPr id="8" name="Text Placeholder 7"/>
          <p:cNvSpPr>
            <a:spLocks noGrp="1"/>
          </p:cNvSpPr>
          <p:nvPr>
            <p:ph type="body" sz="quarter" idx="12"/>
          </p:nvPr>
        </p:nvSpPr>
        <p:spPr>
          <a:xfrm>
            <a:off x="323528" y="1556792"/>
            <a:ext cx="8496944" cy="4392612"/>
          </a:xfrm>
        </p:spPr>
        <p:txBody>
          <a:bodyPr>
            <a:normAutofit/>
          </a:bodyPr>
          <a:lstStyle>
            <a:lvl1pPr>
              <a:defRPr sz="2400"/>
            </a:lvl1pPr>
            <a:lvl2pPr>
              <a:defRPr sz="2400"/>
            </a:lvl2pPr>
            <a:lvl3pPr>
              <a:defRPr sz="2400"/>
            </a:lvl3pPr>
            <a:lvl4pPr>
              <a:defRPr sz="2400"/>
            </a:lvl4pPr>
            <a:lvl5pPr>
              <a:defRPr sz="2400"/>
            </a:lvl5pPr>
          </a:lstStyle>
          <a:p>
            <a:pPr lvl="0"/>
            <a:endParaRPr lang="en-US" dirty="0"/>
          </a:p>
        </p:txBody>
      </p:sp>
      <p:pic>
        <p:nvPicPr>
          <p:cNvPr id="7"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3270" y="6156360"/>
            <a:ext cx="1944216" cy="69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2691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Title 1"/>
          <p:cNvSpPr>
            <a:spLocks noGrp="1"/>
          </p:cNvSpPr>
          <p:nvPr>
            <p:ph type="title"/>
          </p:nvPr>
        </p:nvSpPr>
        <p:spPr>
          <a:xfrm>
            <a:off x="319088" y="276224"/>
            <a:ext cx="8534400" cy="804672"/>
          </a:xfrm>
        </p:spPr>
        <p:txBody>
          <a:bodyPr>
            <a:normAutofit/>
          </a:bodyPr>
          <a:lstStyle>
            <a:lvl1pPr algn="ctr">
              <a:defRPr sz="3600" b="1">
                <a:solidFill>
                  <a:schemeClr val="tx1"/>
                </a:solidFill>
                <a:latin typeface="Calibri" pitchFamily="34" charset="0"/>
              </a:defRPr>
            </a:lvl1pPr>
          </a:lstStyle>
          <a:p>
            <a:endParaRPr lang="en-US" dirty="0"/>
          </a:p>
        </p:txBody>
      </p:sp>
      <p:sp>
        <p:nvSpPr>
          <p:cNvPr id="13" name="Text Placeholder 12"/>
          <p:cNvSpPr>
            <a:spLocks noGrp="1"/>
          </p:cNvSpPr>
          <p:nvPr>
            <p:ph type="body" sz="quarter" idx="10"/>
          </p:nvPr>
        </p:nvSpPr>
        <p:spPr>
          <a:xfrm>
            <a:off x="326314" y="1268760"/>
            <a:ext cx="8532097" cy="4608512"/>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endParaRPr lang="en-US" dirty="0"/>
          </a:p>
        </p:txBody>
      </p:sp>
      <p:sp>
        <p:nvSpPr>
          <p:cNvPr id="2" name="Slide Number Placeholder 1"/>
          <p:cNvSpPr>
            <a:spLocks noGrp="1"/>
          </p:cNvSpPr>
          <p:nvPr>
            <p:ph type="sldNum" sz="quarter" idx="11"/>
          </p:nvPr>
        </p:nvSpPr>
        <p:spPr/>
        <p:txBody>
          <a:bodyPr/>
          <a:lstStyle/>
          <a:p>
            <a:fld id="{86178A0A-CF14-46D9-96E1-EA1C7D2FDEA7}" type="slidenum">
              <a:rPr lang="en-US" smtClean="0"/>
              <a:t>‹#›</a:t>
            </a:fld>
            <a:endParaRPr lang="en-US" dirty="0"/>
          </a:p>
        </p:txBody>
      </p:sp>
    </p:spTree>
    <p:extLst>
      <p:ext uri="{BB962C8B-B14F-4D97-AF65-F5344CB8AC3E}">
        <p14:creationId xmlns:p14="http://schemas.microsoft.com/office/powerpoint/2010/main" val="3706515107"/>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gradFill flip="none" rotWithShape="1">
          <a:gsLst>
            <a:gs pos="0">
              <a:srgbClr val="3333FF"/>
            </a:gs>
            <a:gs pos="50000">
              <a:schemeClr val="bg1"/>
            </a:gs>
            <a:gs pos="100000">
              <a:srgbClr val="FF0000"/>
            </a:gs>
          </a:gsLst>
          <a:lin ang="135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028384" y="6453336"/>
            <a:ext cx="1018456" cy="302989"/>
          </a:xfrm>
        </p:spPr>
        <p:txBody>
          <a:bodyPr/>
          <a:lstStyle/>
          <a:p>
            <a:fld id="{86178A0A-CF14-46D9-96E1-EA1C7D2FDEA7}" type="slidenum">
              <a:rPr lang="en-US" smtClean="0"/>
              <a:t>‹#›</a:t>
            </a:fld>
            <a:endParaRPr lang="en-US" dirty="0"/>
          </a:p>
        </p:txBody>
      </p:sp>
      <p:sp>
        <p:nvSpPr>
          <p:cNvPr id="9" name="TextBox 8"/>
          <p:cNvSpPr txBox="1"/>
          <p:nvPr userDrawn="1"/>
        </p:nvSpPr>
        <p:spPr>
          <a:xfrm>
            <a:off x="3203848" y="6453336"/>
            <a:ext cx="2880320" cy="338554"/>
          </a:xfrm>
          <a:prstGeom prst="rect">
            <a:avLst/>
          </a:prstGeom>
          <a:noFill/>
        </p:spPr>
        <p:txBody>
          <a:bodyPr wrap="square" rtlCol="0">
            <a:spAutoFit/>
          </a:bodyPr>
          <a:lstStyle/>
          <a:p>
            <a:pPr algn="ctr"/>
            <a:r>
              <a:rPr lang="en-US" sz="1600" dirty="0" smtClean="0"/>
              <a:t>© Eversafe Academy </a:t>
            </a:r>
            <a:r>
              <a:rPr lang="en-US" sz="1600" baseline="0" dirty="0" smtClean="0"/>
              <a:t>2018</a:t>
            </a:r>
            <a:endParaRPr lang="en-US" sz="1600" dirty="0"/>
          </a:p>
        </p:txBody>
      </p:sp>
      <p:sp>
        <p:nvSpPr>
          <p:cNvPr id="8" name="Text Placeholder 7"/>
          <p:cNvSpPr>
            <a:spLocks noGrp="1"/>
          </p:cNvSpPr>
          <p:nvPr>
            <p:ph type="body" sz="quarter" idx="11"/>
          </p:nvPr>
        </p:nvSpPr>
        <p:spPr>
          <a:xfrm>
            <a:off x="468313" y="333375"/>
            <a:ext cx="8064500" cy="1295400"/>
          </a:xfrm>
        </p:spPr>
        <p:txBody>
          <a:bodyPr>
            <a:normAutofit/>
          </a:bodyPr>
          <a:lstStyle>
            <a:lvl1pPr algn="ctr">
              <a:defRPr sz="3600" b="1"/>
            </a:lvl1pPr>
            <a:lvl2pPr algn="ctr">
              <a:defRPr b="1"/>
            </a:lvl2pPr>
            <a:lvl3pPr algn="ctr">
              <a:defRPr b="1"/>
            </a:lvl3pPr>
            <a:lvl4pPr algn="ctr">
              <a:defRPr b="1"/>
            </a:lvl4pPr>
            <a:lvl5pPr algn="ctr">
              <a:defRPr b="1"/>
            </a:lvl5pPr>
          </a:lstStyle>
          <a:p>
            <a:pPr lvl="0"/>
            <a:endParaRPr lang="en-US" dirty="0"/>
          </a:p>
        </p:txBody>
      </p:sp>
      <p:sp>
        <p:nvSpPr>
          <p:cNvPr id="11" name="Text Placeholder 10"/>
          <p:cNvSpPr>
            <a:spLocks noGrp="1"/>
          </p:cNvSpPr>
          <p:nvPr>
            <p:ph type="body" sz="quarter" idx="12"/>
          </p:nvPr>
        </p:nvSpPr>
        <p:spPr>
          <a:xfrm>
            <a:off x="468313" y="1773239"/>
            <a:ext cx="8064500" cy="2591866"/>
          </a:xfrm>
        </p:spPr>
        <p:txBody>
          <a:bodyPr>
            <a:normAutofit/>
          </a:bodyPr>
          <a:lstStyle>
            <a:lvl1pPr algn="ctr">
              <a:defRPr sz="3200" b="1"/>
            </a:lvl1pPr>
            <a:lvl2pPr algn="ctr">
              <a:defRPr/>
            </a:lvl2pPr>
            <a:lvl3pPr algn="ctr">
              <a:defRPr/>
            </a:lvl3pPr>
            <a:lvl4pPr algn="ctr">
              <a:defRPr/>
            </a:lvl4pPr>
            <a:lvl5pPr algn="ctr">
              <a:defRPr/>
            </a:lvl5pPr>
          </a:lstStyle>
          <a:p>
            <a:pPr lvl="0"/>
            <a:endParaRPr lang="en-US" dirty="0"/>
          </a:p>
        </p:txBody>
      </p:sp>
    </p:spTree>
    <p:extLst>
      <p:ext uri="{BB962C8B-B14F-4D97-AF65-F5344CB8AC3E}">
        <p14:creationId xmlns:p14="http://schemas.microsoft.com/office/powerpoint/2010/main" val="41421174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tx1"/>
                </a:solidFill>
                <a:latin typeface="Calibri" pitchFamily="34" charset="0"/>
              </a:defRPr>
            </a:lvl1pPr>
          </a:lstStyle>
          <a:p>
            <a:endParaRPr lang="en-US" dirty="0"/>
          </a:p>
        </p:txBody>
      </p:sp>
      <p:sp>
        <p:nvSpPr>
          <p:cNvPr id="4" name="Text Placeholder 12"/>
          <p:cNvSpPr>
            <a:spLocks noGrp="1"/>
          </p:cNvSpPr>
          <p:nvPr>
            <p:ph type="body" sz="quarter" idx="10"/>
          </p:nvPr>
        </p:nvSpPr>
        <p:spPr>
          <a:xfrm>
            <a:off x="326314" y="1268760"/>
            <a:ext cx="8532097" cy="4608512"/>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endParaRPr lang="en-US" dirty="0"/>
          </a:p>
        </p:txBody>
      </p:sp>
      <p:sp>
        <p:nvSpPr>
          <p:cNvPr id="3" name="Slide Number Placeholder 2"/>
          <p:cNvSpPr>
            <a:spLocks noGrp="1"/>
          </p:cNvSpPr>
          <p:nvPr>
            <p:ph type="sldNum" sz="quarter" idx="11"/>
          </p:nvPr>
        </p:nvSpPr>
        <p:spPr/>
        <p:txBody>
          <a:bodyPr/>
          <a:lstStyle/>
          <a:p>
            <a:fld id="{86178A0A-CF14-46D9-96E1-EA1C7D2FDEA7}" type="slidenum">
              <a:rPr lang="en-US" smtClean="0"/>
              <a:t>‹#›</a:t>
            </a:fld>
            <a:endParaRPr lang="en-US" dirty="0"/>
          </a:p>
        </p:txBody>
      </p:sp>
    </p:spTree>
    <p:extLst>
      <p:ext uri="{BB962C8B-B14F-4D97-AF65-F5344CB8AC3E}">
        <p14:creationId xmlns:p14="http://schemas.microsoft.com/office/powerpoint/2010/main" val="462217312"/>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gradFill flip="none" rotWithShape="1">
          <a:gsLst>
            <a:gs pos="0">
              <a:srgbClr val="0000FF"/>
            </a:gs>
            <a:gs pos="50000">
              <a:schemeClr val="bg1"/>
            </a:gs>
            <a:gs pos="100000">
              <a:srgbClr val="FF0000"/>
            </a:gs>
          </a:gsLst>
          <a:lin ang="13500000" scaled="0"/>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316416" y="6381328"/>
            <a:ext cx="757483" cy="456878"/>
          </a:xfrm>
        </p:spPr>
        <p:txBody>
          <a:bodyPr/>
          <a:lstStyle/>
          <a:p>
            <a:fld id="{86178A0A-CF14-46D9-96E1-EA1C7D2FDEA7}" type="slidenum">
              <a:rPr lang="en-US" smtClean="0"/>
              <a:t>‹#›</a:t>
            </a:fld>
            <a:endParaRPr lang="en-US" dirty="0"/>
          </a:p>
        </p:txBody>
      </p:sp>
      <p:sp>
        <p:nvSpPr>
          <p:cNvPr id="9" name="TextBox 8"/>
          <p:cNvSpPr txBox="1"/>
          <p:nvPr userDrawn="1"/>
        </p:nvSpPr>
        <p:spPr>
          <a:xfrm>
            <a:off x="2267744" y="6453336"/>
            <a:ext cx="4824536" cy="338554"/>
          </a:xfrm>
          <a:prstGeom prst="rect">
            <a:avLst/>
          </a:prstGeom>
          <a:noFill/>
        </p:spPr>
        <p:txBody>
          <a:bodyPr wrap="square" rtlCol="0">
            <a:spAutoFit/>
          </a:bodyPr>
          <a:lstStyle/>
          <a:p>
            <a:pPr algn="ctr"/>
            <a:r>
              <a:rPr lang="en-US" sz="1600" dirty="0" smtClean="0"/>
              <a:t>© Eversafe</a:t>
            </a:r>
            <a:r>
              <a:rPr lang="en-US" sz="1600" baseline="0" dirty="0" smtClean="0"/>
              <a:t> Academy 2018</a:t>
            </a:r>
            <a:endParaRPr lang="en-US" sz="1600" dirty="0"/>
          </a:p>
        </p:txBody>
      </p:sp>
      <p:grpSp>
        <p:nvGrpSpPr>
          <p:cNvPr id="5" name="Group 4"/>
          <p:cNvGrpSpPr>
            <a:grpSpLocks noChangeAspect="1"/>
          </p:cNvGrpSpPr>
          <p:nvPr userDrawn="1"/>
        </p:nvGrpSpPr>
        <p:grpSpPr bwMode="hidden">
          <a:xfrm>
            <a:off x="0" y="30202"/>
            <a:ext cx="9252520" cy="6855182"/>
            <a:chOff x="-309563" y="4316413"/>
            <a:chExt cx="9405938" cy="1211262"/>
          </a:xfrm>
        </p:grpSpPr>
        <p:sp>
          <p:nvSpPr>
            <p:cNvPr id="6" name="Freeform 14"/>
            <p:cNvSpPr>
              <a:spLocks/>
            </p:cNvSpPr>
            <p:nvPr/>
          </p:nvSpPr>
          <p:spPr bwMode="hidden">
            <a:xfrm>
              <a:off x="4862374" y="4511675"/>
              <a:ext cx="4150766"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Calibri" pitchFamily="34" charset="0"/>
              </a:endParaRPr>
            </a:p>
          </p:txBody>
        </p:sp>
        <p:sp>
          <p:nvSpPr>
            <p:cNvPr id="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Calibri" pitchFamily="34" charset="0"/>
              </a:endParaRPr>
            </a:p>
          </p:txBody>
        </p:sp>
        <p:sp>
          <p:nvSpPr>
            <p:cNvPr id="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Calibri" pitchFamily="34" charset="0"/>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Calibri" pitchFamily="34" charset="0"/>
              </a:endParaRPr>
            </a:p>
          </p:txBody>
        </p:sp>
      </p:grpSp>
      <p:sp>
        <p:nvSpPr>
          <p:cNvPr id="4" name="Text Placeholder 3"/>
          <p:cNvSpPr>
            <a:spLocks noGrp="1"/>
          </p:cNvSpPr>
          <p:nvPr>
            <p:ph type="body" sz="quarter" idx="11"/>
          </p:nvPr>
        </p:nvSpPr>
        <p:spPr>
          <a:xfrm>
            <a:off x="467544" y="404664"/>
            <a:ext cx="8208144" cy="1664177"/>
          </a:xfrm>
        </p:spPr>
        <p:txBody>
          <a:bodyPr>
            <a:noAutofit/>
          </a:bodyPr>
          <a:lstStyle>
            <a:lvl1pPr algn="ctr">
              <a:defRPr sz="4400" b="1"/>
            </a:lvl1pPr>
            <a:lvl2pPr algn="ctr">
              <a:defRPr sz="4400" b="1"/>
            </a:lvl2pPr>
            <a:lvl3pPr algn="ctr">
              <a:defRPr sz="4400" b="1"/>
            </a:lvl3pPr>
            <a:lvl4pPr algn="ctr">
              <a:defRPr sz="4400" b="1"/>
            </a:lvl4pPr>
            <a:lvl5pPr algn="ctr">
              <a:defRPr sz="4400" b="1"/>
            </a:lvl5pPr>
          </a:lstStyle>
          <a:p>
            <a:pPr lvl="0"/>
            <a:endParaRPr lang="en-US" dirty="0"/>
          </a:p>
        </p:txBody>
      </p:sp>
      <p:sp>
        <p:nvSpPr>
          <p:cNvPr id="17" name="Text Placeholder 16"/>
          <p:cNvSpPr>
            <a:spLocks noGrp="1"/>
          </p:cNvSpPr>
          <p:nvPr>
            <p:ph type="body" sz="quarter" idx="12"/>
          </p:nvPr>
        </p:nvSpPr>
        <p:spPr>
          <a:xfrm>
            <a:off x="468313" y="2205038"/>
            <a:ext cx="8207375" cy="1439862"/>
          </a:xfrm>
        </p:spPr>
        <p:txBody>
          <a:bodyPr>
            <a:noAutofit/>
          </a:bodyPr>
          <a:lstStyle>
            <a:lvl1pPr algn="ctr">
              <a:defRPr sz="4000" b="1"/>
            </a:lvl1pPr>
            <a:lvl2pPr algn="ctr">
              <a:defRPr sz="4000" b="1"/>
            </a:lvl2pPr>
            <a:lvl3pPr algn="ctr">
              <a:defRPr sz="4000" b="1"/>
            </a:lvl3pPr>
            <a:lvl4pPr algn="ctr">
              <a:defRPr sz="4000" b="1"/>
            </a:lvl4pPr>
            <a:lvl5pPr algn="ctr">
              <a:defRPr sz="4000" b="1"/>
            </a:lvl5pPr>
          </a:lstStyle>
          <a:p>
            <a:pPr lvl="0"/>
            <a:endParaRPr lang="en-US" dirty="0"/>
          </a:p>
        </p:txBody>
      </p:sp>
    </p:spTree>
    <p:extLst>
      <p:ext uri="{BB962C8B-B14F-4D97-AF65-F5344CB8AC3E}">
        <p14:creationId xmlns:p14="http://schemas.microsoft.com/office/powerpoint/2010/main" val="3620875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50000">
              <a:schemeClr val="bg1"/>
            </a:gs>
            <a:gs pos="10000">
              <a:srgbClr val="FF0000">
                <a:lumMod val="100000"/>
              </a:srgbClr>
            </a:gs>
            <a:gs pos="90000">
              <a:srgbClr val="3333FF"/>
            </a:gs>
          </a:gsLst>
          <a:lin ang="2700000" scaled="1"/>
          <a:tileRect/>
        </a:gradFill>
        <a:effectLst/>
      </p:bgPr>
    </p:bg>
    <p:spTree>
      <p:nvGrpSpPr>
        <p:cNvPr id="1" name=""/>
        <p:cNvGrpSpPr/>
        <p:nvPr/>
      </p:nvGrpSpPr>
      <p:grpSpPr>
        <a:xfrm>
          <a:off x="0" y="0"/>
          <a:ext cx="0" cy="0"/>
          <a:chOff x="0" y="0"/>
          <a:chExt cx="0" cy="0"/>
        </a:xfrm>
      </p:grpSpPr>
      <p:sp>
        <p:nvSpPr>
          <p:cNvPr id="8" name="TextBox 7"/>
          <p:cNvSpPr txBox="1"/>
          <p:nvPr userDrawn="1"/>
        </p:nvSpPr>
        <p:spPr>
          <a:xfrm>
            <a:off x="21580" y="5919663"/>
            <a:ext cx="9144000" cy="461665"/>
          </a:xfrm>
          <a:prstGeom prst="rect">
            <a:avLst/>
          </a:prstGeom>
          <a:noFill/>
        </p:spPr>
        <p:txBody>
          <a:bodyPr wrap="square" rtlCol="0">
            <a:spAutoFit/>
          </a:bodyPr>
          <a:lstStyle/>
          <a:p>
            <a:pPr algn="ctr"/>
            <a:r>
              <a:rPr lang="en-US" sz="2400" b="1" dirty="0" smtClean="0">
                <a:solidFill>
                  <a:srgbClr val="C00000"/>
                </a:solidFill>
                <a:latin typeface="Arial" panose="020B0604020202020204" pitchFamily="34" charset="0"/>
              </a:rPr>
              <a:t>P</a:t>
            </a:r>
            <a:r>
              <a:rPr lang="en-US" sz="2400" b="1" dirty="0" smtClean="0">
                <a:solidFill>
                  <a:schemeClr val="tx1"/>
                </a:solidFill>
                <a:latin typeface="Arial" panose="020B0604020202020204" pitchFamily="34" charset="0"/>
              </a:rPr>
              <a:t>: 6297 8417, </a:t>
            </a:r>
            <a:r>
              <a:rPr lang="en-US" sz="2400" b="1" dirty="0" smtClean="0">
                <a:solidFill>
                  <a:srgbClr val="C00000"/>
                </a:solidFill>
                <a:latin typeface="Arial" panose="020B0604020202020204" pitchFamily="34" charset="0"/>
              </a:rPr>
              <a:t>F</a:t>
            </a:r>
            <a:r>
              <a:rPr lang="en-US" sz="2400" b="1" dirty="0" smtClean="0">
                <a:solidFill>
                  <a:schemeClr val="tx1"/>
                </a:solidFill>
                <a:latin typeface="Arial" panose="020B0604020202020204" pitchFamily="34" charset="0"/>
              </a:rPr>
              <a:t>: 6297</a:t>
            </a:r>
            <a:r>
              <a:rPr lang="en-US" sz="2400" b="1" baseline="0" dirty="0" smtClean="0">
                <a:solidFill>
                  <a:schemeClr val="tx1"/>
                </a:solidFill>
                <a:latin typeface="Arial" panose="020B0604020202020204" pitchFamily="34" charset="0"/>
              </a:rPr>
              <a:t> 8617</a:t>
            </a:r>
            <a:r>
              <a:rPr lang="en-US" sz="2400" b="1" dirty="0" smtClean="0">
                <a:solidFill>
                  <a:schemeClr val="tx1"/>
                </a:solidFill>
                <a:latin typeface="Arial" panose="020B0604020202020204" pitchFamily="34" charset="0"/>
              </a:rPr>
              <a:t>, </a:t>
            </a:r>
            <a:r>
              <a:rPr lang="en-US" sz="2400" b="1" dirty="0" smtClean="0">
                <a:solidFill>
                  <a:srgbClr val="C00000"/>
                </a:solidFill>
                <a:latin typeface="Arial" panose="020B0604020202020204" pitchFamily="34" charset="0"/>
              </a:rPr>
              <a:t>E</a:t>
            </a:r>
            <a:r>
              <a:rPr lang="en-US" sz="2400" b="1" dirty="0" smtClean="0">
                <a:solidFill>
                  <a:schemeClr val="tx1"/>
                </a:solidFill>
                <a:latin typeface="Arial" panose="020B0604020202020204" pitchFamily="34" charset="0"/>
              </a:rPr>
              <a:t>:</a:t>
            </a:r>
            <a:r>
              <a:rPr lang="en-US" sz="2400" b="1" baseline="0" dirty="0" smtClean="0">
                <a:solidFill>
                  <a:schemeClr val="tx1"/>
                </a:solidFill>
                <a:latin typeface="Arial" panose="020B0604020202020204" pitchFamily="34" charset="0"/>
              </a:rPr>
              <a:t> </a:t>
            </a:r>
            <a:r>
              <a:rPr lang="en-US" sz="2400" b="1" dirty="0" smtClean="0">
                <a:solidFill>
                  <a:schemeClr val="tx1"/>
                </a:solidFill>
                <a:latin typeface="Arial" panose="020B0604020202020204" pitchFamily="34" charset="0"/>
              </a:rPr>
              <a:t>training@eversafe.com.sg</a:t>
            </a:r>
            <a:endParaRPr lang="en-US" sz="2400" b="1" dirty="0">
              <a:solidFill>
                <a:schemeClr val="tx1"/>
              </a:solidFill>
              <a:latin typeface="Arial" panose="020B0604020202020204" pitchFamily="34" charset="0"/>
            </a:endParaRPr>
          </a:p>
        </p:txBody>
      </p:sp>
      <p:sp>
        <p:nvSpPr>
          <p:cNvPr id="5" name="TextBox 4"/>
          <p:cNvSpPr txBox="1"/>
          <p:nvPr userDrawn="1"/>
        </p:nvSpPr>
        <p:spPr>
          <a:xfrm>
            <a:off x="3333374" y="6352273"/>
            <a:ext cx="2850589" cy="400110"/>
          </a:xfrm>
          <a:prstGeom prst="rect">
            <a:avLst/>
          </a:prstGeom>
          <a:noFill/>
        </p:spPr>
        <p:txBody>
          <a:bodyPr wrap="none" rtlCol="0">
            <a:spAutoFit/>
          </a:bodyPr>
          <a:lstStyle/>
          <a:p>
            <a:pPr algn="ctr"/>
            <a:r>
              <a:rPr lang="en-US" sz="2000" b="1" dirty="0" smtClean="0">
                <a:solidFill>
                  <a:schemeClr val="tx1"/>
                </a:solidFill>
                <a:latin typeface="Arial" panose="020B0604020202020204" pitchFamily="34" charset="0"/>
              </a:rPr>
              <a:t>www.eversafe.com.sg</a:t>
            </a:r>
            <a:endParaRPr lang="en-US" sz="2000" b="1" dirty="0">
              <a:solidFill>
                <a:schemeClr val="tx1"/>
              </a:solidFill>
              <a:latin typeface="Arial" panose="020B0604020202020204" pitchFamily="34" charset="0"/>
            </a:endParaRPr>
          </a:p>
        </p:txBody>
      </p:sp>
      <p:sp>
        <p:nvSpPr>
          <p:cNvPr id="9" name="TextBox 8"/>
          <p:cNvSpPr txBox="1"/>
          <p:nvPr userDrawn="1"/>
        </p:nvSpPr>
        <p:spPr>
          <a:xfrm>
            <a:off x="108520" y="6453336"/>
            <a:ext cx="8927976" cy="307777"/>
          </a:xfrm>
          <a:prstGeom prst="rect">
            <a:avLst/>
          </a:prstGeom>
          <a:noFill/>
        </p:spPr>
        <p:txBody>
          <a:bodyPr wrap="square" rtlCol="0">
            <a:spAutoFit/>
          </a:bodyPr>
          <a:lstStyle/>
          <a:p>
            <a:pPr algn="l"/>
            <a:r>
              <a:rPr lang="en-US" sz="1400" b="0" dirty="0" smtClean="0">
                <a:latin typeface="Arial" panose="020B0604020202020204" pitchFamily="34" charset="0"/>
              </a:rPr>
              <a:t>©</a:t>
            </a:r>
            <a:r>
              <a:rPr lang="en-US" sz="1200" b="0" dirty="0" smtClean="0">
                <a:latin typeface="Arial" panose="020B0604020202020204" pitchFamily="34" charset="0"/>
              </a:rPr>
              <a:t> Eversafe</a:t>
            </a:r>
            <a:r>
              <a:rPr lang="en-US" sz="1200" b="0" baseline="0" dirty="0" smtClean="0">
                <a:latin typeface="Arial" panose="020B0604020202020204" pitchFamily="34" charset="0"/>
              </a:rPr>
              <a:t> Academy 2018</a:t>
            </a:r>
            <a:endParaRPr lang="en-US" sz="1200" b="0" dirty="0">
              <a:latin typeface="Arial" panose="020B0604020202020204" pitchFamily="34" charset="0"/>
            </a:endParaRPr>
          </a:p>
        </p:txBody>
      </p:sp>
      <p:pic>
        <p:nvPicPr>
          <p:cNvPr id="10"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99295" y="4224876"/>
            <a:ext cx="5400600" cy="19256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108520" y="200834"/>
            <a:ext cx="8927976" cy="707886"/>
          </a:xfrm>
          <a:prstGeom prst="rect">
            <a:avLst/>
          </a:prstGeom>
          <a:noFill/>
        </p:spPr>
        <p:txBody>
          <a:bodyPr wrap="square" rtlCol="0">
            <a:spAutoFit/>
          </a:bodyPr>
          <a:lstStyle/>
          <a:p>
            <a:pPr algn="ctr"/>
            <a:r>
              <a:rPr lang="en-US" sz="4000" b="1" dirty="0" smtClean="0">
                <a:solidFill>
                  <a:schemeClr val="tx1"/>
                </a:solidFill>
                <a:latin typeface="Gisha" panose="020B0502040204020203" pitchFamily="34" charset="-79"/>
                <a:cs typeface="Gisha" panose="020B0502040204020203" pitchFamily="34" charset="-79"/>
              </a:rPr>
              <a:t>Welcome</a:t>
            </a:r>
            <a:r>
              <a:rPr lang="en-US" sz="4000" b="1" baseline="0" dirty="0" smtClean="0">
                <a:solidFill>
                  <a:schemeClr val="tx1"/>
                </a:solidFill>
                <a:latin typeface="Gisha" panose="020B0502040204020203" pitchFamily="34" charset="-79"/>
                <a:cs typeface="Gisha" panose="020B0502040204020203" pitchFamily="34" charset="-79"/>
              </a:rPr>
              <a:t> to</a:t>
            </a:r>
            <a:r>
              <a:rPr lang="en-US" sz="4000" b="1" baseline="0" dirty="0" smtClean="0">
                <a:solidFill>
                  <a:srgbClr val="C00000"/>
                </a:solidFill>
                <a:latin typeface="Gisha" panose="020B0502040204020203" pitchFamily="34" charset="-79"/>
                <a:cs typeface="Gisha" panose="020B0502040204020203" pitchFamily="34" charset="-79"/>
              </a:rPr>
              <a:t> “Eversafe </a:t>
            </a:r>
            <a:r>
              <a:rPr lang="en-US" sz="4000" b="1" baseline="0" dirty="0" smtClean="0">
                <a:solidFill>
                  <a:srgbClr val="0070C0"/>
                </a:solidFill>
                <a:latin typeface="Gisha" panose="020B0502040204020203" pitchFamily="34" charset="-79"/>
                <a:cs typeface="Gisha" panose="020B0502040204020203" pitchFamily="34" charset="-79"/>
              </a:rPr>
              <a:t>Academy</a:t>
            </a:r>
            <a:r>
              <a:rPr lang="en-US" sz="4000" b="1" baseline="0" dirty="0" smtClean="0">
                <a:solidFill>
                  <a:srgbClr val="C00000"/>
                </a:solidFill>
                <a:latin typeface="Gisha" panose="020B0502040204020203" pitchFamily="34" charset="-79"/>
                <a:cs typeface="Gisha" panose="020B0502040204020203" pitchFamily="34" charset="-79"/>
              </a:rPr>
              <a:t>”</a:t>
            </a:r>
            <a:endParaRPr lang="en-US" sz="4000" b="1" dirty="0">
              <a:solidFill>
                <a:srgbClr val="C00000"/>
              </a:solidFill>
              <a:latin typeface="Gisha" panose="020B0502040204020203" pitchFamily="34" charset="-79"/>
              <a:cs typeface="Gisha" panose="020B0502040204020203" pitchFamily="34" charset="-79"/>
            </a:endParaRPr>
          </a:p>
        </p:txBody>
      </p:sp>
      <p:sp>
        <p:nvSpPr>
          <p:cNvPr id="13" name="TextBox 12"/>
          <p:cNvSpPr txBox="1"/>
          <p:nvPr userDrawn="1"/>
        </p:nvSpPr>
        <p:spPr>
          <a:xfrm>
            <a:off x="6532219" y="836712"/>
            <a:ext cx="2432269" cy="400110"/>
          </a:xfrm>
          <a:prstGeom prst="rect">
            <a:avLst/>
          </a:prstGeom>
          <a:noFill/>
        </p:spPr>
        <p:txBody>
          <a:bodyPr wrap="none" rtlCol="0">
            <a:spAutoFit/>
          </a:bodyPr>
          <a:lstStyle/>
          <a:p>
            <a:pPr algn="ctr"/>
            <a:r>
              <a:rPr lang="en-US" sz="2000" b="1" dirty="0" smtClean="0">
                <a:solidFill>
                  <a:srgbClr val="FF0000"/>
                </a:solidFill>
                <a:latin typeface="Arial" panose="020B0604020202020204" pitchFamily="34" charset="0"/>
              </a:rPr>
              <a:t>Steps</a:t>
            </a:r>
            <a:r>
              <a:rPr lang="en-US" sz="2000" b="1" baseline="0" dirty="0" smtClean="0">
                <a:solidFill>
                  <a:srgbClr val="FF0000"/>
                </a:solidFill>
                <a:latin typeface="Arial" panose="020B0604020202020204" pitchFamily="34" charset="0"/>
              </a:rPr>
              <a:t> To Success </a:t>
            </a:r>
            <a:endParaRPr lang="en-US" sz="2000" b="1" dirty="0">
              <a:solidFill>
                <a:srgbClr val="FF0000"/>
              </a:solidFill>
              <a:latin typeface="Arial" panose="020B0604020202020204" pitchFamily="34" charset="0"/>
            </a:endParaRPr>
          </a:p>
        </p:txBody>
      </p:sp>
      <p:sp>
        <p:nvSpPr>
          <p:cNvPr id="14" name="Text Placeholder 2"/>
          <p:cNvSpPr>
            <a:spLocks noGrp="1"/>
          </p:cNvSpPr>
          <p:nvPr>
            <p:ph type="body" sz="quarter" idx="11"/>
          </p:nvPr>
        </p:nvSpPr>
        <p:spPr>
          <a:xfrm>
            <a:off x="387164" y="3068960"/>
            <a:ext cx="8424862" cy="576064"/>
          </a:xfrm>
        </p:spPr>
        <p:txBody>
          <a:bodyPr>
            <a:noAutofit/>
          </a:bodyPr>
          <a:lstStyle>
            <a:lvl1pPr algn="ctr">
              <a:defRPr sz="4000" b="1">
                <a:latin typeface="Arial" panose="020B0604020202020204" pitchFamily="34" charset="0"/>
              </a:defRPr>
            </a:lvl1pPr>
            <a:lvl2pPr>
              <a:defRPr sz="4000">
                <a:latin typeface="Calibri" pitchFamily="34" charset="0"/>
              </a:defRPr>
            </a:lvl2pPr>
            <a:lvl3pPr>
              <a:defRPr sz="4000">
                <a:latin typeface="Calibri" pitchFamily="34" charset="0"/>
              </a:defRPr>
            </a:lvl3pPr>
            <a:lvl4pPr>
              <a:defRPr sz="4000">
                <a:latin typeface="Calibri" pitchFamily="34" charset="0"/>
              </a:defRPr>
            </a:lvl4pPr>
            <a:lvl5pPr>
              <a:defRPr sz="4000">
                <a:latin typeface="Calibri" pitchFamily="34" charset="0"/>
              </a:defRPr>
            </a:lvl5pPr>
          </a:lstStyle>
          <a:p>
            <a:pPr lvl="0"/>
            <a:endParaRPr lang="en-US" dirty="0"/>
          </a:p>
        </p:txBody>
      </p:sp>
      <p:sp>
        <p:nvSpPr>
          <p:cNvPr id="15" name="Text Placeholder 2"/>
          <p:cNvSpPr>
            <a:spLocks noGrp="1"/>
          </p:cNvSpPr>
          <p:nvPr>
            <p:ph type="body" sz="quarter" idx="10"/>
          </p:nvPr>
        </p:nvSpPr>
        <p:spPr>
          <a:xfrm>
            <a:off x="395610" y="1484784"/>
            <a:ext cx="8424862" cy="1368152"/>
          </a:xfrm>
        </p:spPr>
        <p:txBody>
          <a:bodyPr>
            <a:noAutofit/>
          </a:bodyPr>
          <a:lstStyle>
            <a:lvl1pPr algn="ctr">
              <a:defRPr sz="4000" b="1">
                <a:latin typeface="Arial" panose="020B0604020202020204" pitchFamily="34" charset="0"/>
              </a:defRPr>
            </a:lvl1pPr>
            <a:lvl2pPr>
              <a:defRPr sz="4000">
                <a:latin typeface="Calibri" pitchFamily="34" charset="0"/>
              </a:defRPr>
            </a:lvl2pPr>
            <a:lvl3pPr>
              <a:defRPr sz="4000">
                <a:latin typeface="Calibri" pitchFamily="34" charset="0"/>
              </a:defRPr>
            </a:lvl3pPr>
            <a:lvl4pPr>
              <a:defRPr sz="4000">
                <a:latin typeface="Calibri" pitchFamily="34" charset="0"/>
              </a:defRPr>
            </a:lvl4pPr>
            <a:lvl5pPr>
              <a:defRPr sz="4000">
                <a:latin typeface="Calibri" pitchFamily="34" charset="0"/>
              </a:defRPr>
            </a:lvl5pPr>
          </a:lstStyle>
          <a:p>
            <a:pPr lvl="0"/>
            <a:endParaRPr lang="en-US" dirty="0"/>
          </a:p>
        </p:txBody>
      </p:sp>
    </p:spTree>
    <p:extLst>
      <p:ext uri="{BB962C8B-B14F-4D97-AF65-F5344CB8AC3E}">
        <p14:creationId xmlns:p14="http://schemas.microsoft.com/office/powerpoint/2010/main" val="1393070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flip="none" rotWithShape="1">
          <a:gsLst>
            <a:gs pos="0">
              <a:srgbClr val="3333FF"/>
            </a:gs>
            <a:gs pos="50000">
              <a:schemeClr val="bg1"/>
            </a:gs>
            <a:gs pos="100000">
              <a:srgbClr val="FF0000"/>
            </a:gs>
          </a:gsLst>
          <a:lin ang="135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172400" y="6356498"/>
            <a:ext cx="874440" cy="456878"/>
          </a:xfrm>
        </p:spPr>
        <p:txBody>
          <a:bodyPr/>
          <a:lstStyle>
            <a:lvl1pPr>
              <a:defRPr>
                <a:latin typeface="Arial" panose="020B0604020202020204" pitchFamily="34" charset="0"/>
              </a:defRPr>
            </a:lvl1pPr>
          </a:lstStyle>
          <a:p>
            <a:fld id="{86178A0A-CF14-46D9-96E1-EA1C7D2FDEA7}" type="slidenum">
              <a:rPr lang="en-US" smtClean="0"/>
              <a:pPr/>
              <a:t>‹#›</a:t>
            </a:fld>
            <a:endParaRPr lang="en-US" dirty="0"/>
          </a:p>
        </p:txBody>
      </p:sp>
      <p:sp>
        <p:nvSpPr>
          <p:cNvPr id="9" name="TextBox 8"/>
          <p:cNvSpPr txBox="1"/>
          <p:nvPr userDrawn="1"/>
        </p:nvSpPr>
        <p:spPr>
          <a:xfrm>
            <a:off x="3635896" y="6402814"/>
            <a:ext cx="2592288" cy="338554"/>
          </a:xfrm>
          <a:prstGeom prst="rect">
            <a:avLst/>
          </a:prstGeom>
          <a:noFill/>
        </p:spPr>
        <p:txBody>
          <a:bodyPr wrap="square" rtlCol="0">
            <a:spAutoFit/>
          </a:bodyPr>
          <a:lstStyle/>
          <a:p>
            <a:pPr algn="ctr"/>
            <a:r>
              <a:rPr lang="en-US" sz="1600" dirty="0" smtClean="0">
                <a:latin typeface="Arial" panose="020B0604020202020204" pitchFamily="34" charset="0"/>
              </a:rPr>
              <a:t>© Eversafe Academy</a:t>
            </a:r>
            <a:r>
              <a:rPr lang="en-US" sz="1600" baseline="0" dirty="0" smtClean="0">
                <a:latin typeface="Arial" panose="020B0604020202020204" pitchFamily="34" charset="0"/>
              </a:rPr>
              <a:t> 2018</a:t>
            </a:r>
            <a:endParaRPr lang="en-US" sz="1600" dirty="0">
              <a:latin typeface="Arial" panose="020B0604020202020204" pitchFamily="34" charset="0"/>
            </a:endParaRPr>
          </a:p>
        </p:txBody>
      </p:sp>
      <p:sp>
        <p:nvSpPr>
          <p:cNvPr id="6" name="Text Placeholder 5"/>
          <p:cNvSpPr>
            <a:spLocks noGrp="1"/>
          </p:cNvSpPr>
          <p:nvPr>
            <p:ph type="body" sz="quarter" idx="11"/>
          </p:nvPr>
        </p:nvSpPr>
        <p:spPr>
          <a:xfrm>
            <a:off x="323528" y="260350"/>
            <a:ext cx="8496944" cy="1152525"/>
          </a:xfrm>
        </p:spPr>
        <p:txBody>
          <a:bodyPr>
            <a:normAutofit/>
          </a:bodyPr>
          <a:lstStyle>
            <a:lvl1pPr algn="ctr">
              <a:defRPr sz="3200" b="1">
                <a:latin typeface="Arial" panose="020B0604020202020204" pitchFamily="34" charset="0"/>
              </a:defRPr>
            </a:lvl1pPr>
          </a:lstStyle>
          <a:p>
            <a:pPr lvl="0"/>
            <a:endParaRPr lang="en-US" dirty="0"/>
          </a:p>
        </p:txBody>
      </p:sp>
      <p:sp>
        <p:nvSpPr>
          <p:cNvPr id="8" name="Text Placeholder 7"/>
          <p:cNvSpPr>
            <a:spLocks noGrp="1"/>
          </p:cNvSpPr>
          <p:nvPr>
            <p:ph type="body" sz="quarter" idx="12"/>
          </p:nvPr>
        </p:nvSpPr>
        <p:spPr>
          <a:xfrm>
            <a:off x="323528" y="1556792"/>
            <a:ext cx="8496944" cy="4392612"/>
          </a:xfrm>
        </p:spPr>
        <p:txBody>
          <a:bodyPr>
            <a:normAutofit/>
          </a:bodyPr>
          <a:lstStyle>
            <a:lvl1pPr>
              <a:defRPr sz="2400">
                <a:latin typeface="Arial" panose="020B0604020202020204" pitchFamily="34" charset="0"/>
              </a:defRPr>
            </a:lvl1pPr>
            <a:lvl2pPr>
              <a:defRPr sz="2400"/>
            </a:lvl2pPr>
            <a:lvl3pPr>
              <a:defRPr sz="2400"/>
            </a:lvl3pPr>
            <a:lvl4pPr>
              <a:defRPr sz="2400"/>
            </a:lvl4pPr>
            <a:lvl5pPr>
              <a:defRPr sz="2400"/>
            </a:lvl5pPr>
          </a:lstStyle>
          <a:p>
            <a:pPr lvl="0"/>
            <a:endParaRPr lang="en-US" dirty="0"/>
          </a:p>
        </p:txBody>
      </p:sp>
      <p:pic>
        <p:nvPicPr>
          <p:cNvPr id="7" name="Picture 2" descr="C:\Users\Staff_Guest\Desktop\Final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3270" y="6156360"/>
            <a:ext cx="1944216" cy="69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0034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Title 1"/>
          <p:cNvSpPr>
            <a:spLocks noGrp="1"/>
          </p:cNvSpPr>
          <p:nvPr>
            <p:ph type="title"/>
          </p:nvPr>
        </p:nvSpPr>
        <p:spPr>
          <a:xfrm>
            <a:off x="319088" y="276224"/>
            <a:ext cx="8534400" cy="804672"/>
          </a:xfrm>
        </p:spPr>
        <p:txBody>
          <a:bodyPr>
            <a:normAutofit/>
          </a:bodyPr>
          <a:lstStyle>
            <a:lvl1pPr algn="ctr">
              <a:defRPr sz="3600" b="1">
                <a:solidFill>
                  <a:schemeClr val="tx1"/>
                </a:solidFill>
                <a:latin typeface="Calibri" pitchFamily="34" charset="0"/>
              </a:defRPr>
            </a:lvl1pPr>
          </a:lstStyle>
          <a:p>
            <a:endParaRPr lang="en-US" dirty="0"/>
          </a:p>
        </p:txBody>
      </p:sp>
      <p:sp>
        <p:nvSpPr>
          <p:cNvPr id="13" name="Text Placeholder 12"/>
          <p:cNvSpPr>
            <a:spLocks noGrp="1"/>
          </p:cNvSpPr>
          <p:nvPr>
            <p:ph type="body" sz="quarter" idx="10"/>
          </p:nvPr>
        </p:nvSpPr>
        <p:spPr>
          <a:xfrm>
            <a:off x="326314" y="1268760"/>
            <a:ext cx="8532097" cy="4608512"/>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endParaRPr lang="en-US" dirty="0"/>
          </a:p>
        </p:txBody>
      </p:sp>
      <p:sp>
        <p:nvSpPr>
          <p:cNvPr id="2" name="Slide Number Placeholder 1"/>
          <p:cNvSpPr>
            <a:spLocks noGrp="1"/>
          </p:cNvSpPr>
          <p:nvPr>
            <p:ph type="sldNum" sz="quarter" idx="11"/>
          </p:nvPr>
        </p:nvSpPr>
        <p:spPr/>
        <p:txBody>
          <a:bodyPr/>
          <a:lstStyle>
            <a:lvl1pPr>
              <a:defRPr>
                <a:latin typeface="Arial" panose="020B0604020202020204" pitchFamily="34" charset="0"/>
              </a:defRPr>
            </a:lvl1pPr>
          </a:lstStyle>
          <a:p>
            <a:fld id="{86178A0A-CF14-46D9-96E1-EA1C7D2FDEA7}" type="slidenum">
              <a:rPr lang="en-US" smtClean="0"/>
              <a:pPr/>
              <a:t>‹#›</a:t>
            </a:fld>
            <a:endParaRPr lang="en-US" dirty="0"/>
          </a:p>
        </p:txBody>
      </p:sp>
    </p:spTree>
    <p:extLst>
      <p:ext uri="{BB962C8B-B14F-4D97-AF65-F5344CB8AC3E}">
        <p14:creationId xmlns:p14="http://schemas.microsoft.com/office/powerpoint/2010/main" val="27781714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slideLayout" Target="../slideLayouts/slideLayout57.xml"/><Relationship Id="rId50" Type="http://schemas.openxmlformats.org/officeDocument/2006/relationships/slideLayout" Target="../slideLayouts/slideLayout60.xml"/><Relationship Id="rId55" Type="http://schemas.openxmlformats.org/officeDocument/2006/relationships/slideLayout" Target="../slideLayouts/slideLayout65.xml"/><Relationship Id="rId63" Type="http://schemas.openxmlformats.org/officeDocument/2006/relationships/slideLayout" Target="../slideLayouts/slideLayout73.xml"/><Relationship Id="rId68" Type="http://schemas.openxmlformats.org/officeDocument/2006/relationships/slideLayout" Target="../slideLayouts/slideLayout78.xml"/><Relationship Id="rId7" Type="http://schemas.openxmlformats.org/officeDocument/2006/relationships/slideLayout" Target="../slideLayouts/slideLayout17.xml"/><Relationship Id="rId71" Type="http://schemas.openxmlformats.org/officeDocument/2006/relationships/slideLayout" Target="../slideLayouts/slideLayout81.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slideLayout" Target="../slideLayouts/slideLayout39.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3" Type="http://schemas.openxmlformats.org/officeDocument/2006/relationships/slideLayout" Target="../slideLayouts/slideLayout63.xml"/><Relationship Id="rId58" Type="http://schemas.openxmlformats.org/officeDocument/2006/relationships/slideLayout" Target="../slideLayouts/slideLayout68.xml"/><Relationship Id="rId66" Type="http://schemas.openxmlformats.org/officeDocument/2006/relationships/slideLayout" Target="../slideLayouts/slideLayout76.xml"/><Relationship Id="rId7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slideLayout" Target="../slideLayouts/slideLayout59.xml"/><Relationship Id="rId57" Type="http://schemas.openxmlformats.org/officeDocument/2006/relationships/slideLayout" Target="../slideLayouts/slideLayout67.xml"/><Relationship Id="rId61" Type="http://schemas.openxmlformats.org/officeDocument/2006/relationships/slideLayout" Target="../slideLayouts/slideLayout71.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52" Type="http://schemas.openxmlformats.org/officeDocument/2006/relationships/slideLayout" Target="../slideLayouts/slideLayout62.xml"/><Relationship Id="rId60" Type="http://schemas.openxmlformats.org/officeDocument/2006/relationships/slideLayout" Target="../slideLayouts/slideLayout70.xml"/><Relationship Id="rId65" Type="http://schemas.openxmlformats.org/officeDocument/2006/relationships/slideLayout" Target="../slideLayouts/slideLayout75.xml"/><Relationship Id="rId73"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slideLayout" Target="../slideLayouts/slideLayout58.xml"/><Relationship Id="rId56" Type="http://schemas.openxmlformats.org/officeDocument/2006/relationships/slideLayout" Target="../slideLayouts/slideLayout66.xml"/><Relationship Id="rId64" Type="http://schemas.openxmlformats.org/officeDocument/2006/relationships/slideLayout" Target="../slideLayouts/slideLayout74.xml"/><Relationship Id="rId69" Type="http://schemas.openxmlformats.org/officeDocument/2006/relationships/slideLayout" Target="../slideLayouts/slideLayout79.xml"/><Relationship Id="rId8" Type="http://schemas.openxmlformats.org/officeDocument/2006/relationships/slideLayout" Target="../slideLayouts/slideLayout18.xml"/><Relationship Id="rId51" Type="http://schemas.openxmlformats.org/officeDocument/2006/relationships/slideLayout" Target="../slideLayouts/slideLayout61.xml"/><Relationship Id="rId72" Type="http://schemas.openxmlformats.org/officeDocument/2006/relationships/slideLayout" Target="../slideLayouts/slideLayout82.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59" Type="http://schemas.openxmlformats.org/officeDocument/2006/relationships/slideLayout" Target="../slideLayouts/slideLayout69.xml"/><Relationship Id="rId67" Type="http://schemas.openxmlformats.org/officeDocument/2006/relationships/slideLayout" Target="../slideLayouts/slideLayout77.xml"/><Relationship Id="rId20" Type="http://schemas.openxmlformats.org/officeDocument/2006/relationships/slideLayout" Target="../slideLayouts/slideLayout30.xml"/><Relationship Id="rId41" Type="http://schemas.openxmlformats.org/officeDocument/2006/relationships/slideLayout" Target="../slideLayouts/slideLayout51.xml"/><Relationship Id="rId54" Type="http://schemas.openxmlformats.org/officeDocument/2006/relationships/slideLayout" Target="../slideLayouts/slideLayout64.xml"/><Relationship Id="rId62" Type="http://schemas.openxmlformats.org/officeDocument/2006/relationships/slideLayout" Target="../slideLayouts/slideLayout72.xml"/><Relationship Id="rId70" Type="http://schemas.openxmlformats.org/officeDocument/2006/relationships/slideLayout" Target="../slideLayouts/slideLayout80.xml"/><Relationship Id="rId1" Type="http://schemas.openxmlformats.org/officeDocument/2006/relationships/slideLayout" Target="../slideLayouts/slideLayout11.xml"/><Relationship Id="rId6"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10" Type="http://schemas.openxmlformats.org/officeDocument/2006/relationships/image" Target="../media/image2.png"/><Relationship Id="rId4" Type="http://schemas.openxmlformats.org/officeDocument/2006/relationships/slideLayout" Target="../slideLayouts/slideLayout8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93.xml"/><Relationship Id="rId7" Type="http://schemas.openxmlformats.org/officeDocument/2006/relationships/theme" Target="../theme/theme4.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99.xml"/><Relationship Id="rId7" Type="http://schemas.openxmlformats.org/officeDocument/2006/relationships/theme" Target="../theme/theme5.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088" y="276224"/>
            <a:ext cx="8534400" cy="80467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800" y="1295400"/>
            <a:ext cx="8534400" cy="4495800"/>
          </a:xfrm>
          <a:prstGeom prst="rect">
            <a:avLst/>
          </a:prstGeom>
        </p:spPr>
        <p:txBody>
          <a:bodyPr vert="horz" lIns="91440" tIns="45720" rIns="91440" bIns="45720" rtlCol="0">
            <a:normAutofit/>
          </a:bodyPr>
          <a:lstStyle/>
          <a:p>
            <a:pPr lvl="0"/>
            <a:endParaRPr lang="en-US" dirty="0" smtClean="0"/>
          </a:p>
        </p:txBody>
      </p:sp>
      <p:sp>
        <p:nvSpPr>
          <p:cNvPr id="4" name="Slide Number Placeholder 3"/>
          <p:cNvSpPr>
            <a:spLocks noGrp="1"/>
          </p:cNvSpPr>
          <p:nvPr>
            <p:ph type="sldNum" sz="quarter" idx="4"/>
          </p:nvPr>
        </p:nvSpPr>
        <p:spPr>
          <a:xfrm>
            <a:off x="8172400" y="6428358"/>
            <a:ext cx="864096" cy="385018"/>
          </a:xfrm>
          <a:prstGeom prst="rect">
            <a:avLst/>
          </a:prstGeom>
        </p:spPr>
        <p:txBody>
          <a:bodyPr vert="horz" lIns="91440" tIns="45720" rIns="91440" bIns="45720" rtlCol="0" anchor="ctr"/>
          <a:lstStyle>
            <a:lvl1pPr algn="r">
              <a:defRPr sz="1400" b="1">
                <a:solidFill>
                  <a:schemeClr val="tx1"/>
                </a:solidFill>
              </a:defRPr>
            </a:lvl1pPr>
          </a:lstStyle>
          <a:p>
            <a:fld id="{86178A0A-CF14-46D9-96E1-EA1C7D2FDEA7}" type="slidenum">
              <a:rPr lang="en-US" smtClean="0"/>
              <a:pPr/>
              <a:t>‹#›</a:t>
            </a:fld>
            <a:endParaRPr lang="en-US" dirty="0"/>
          </a:p>
        </p:txBody>
      </p:sp>
      <p:pic>
        <p:nvPicPr>
          <p:cNvPr id="6" name="Picture 2" descr="C:\Users\Staff_Guest\Desktop\Final (1).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948264" y="6294862"/>
            <a:ext cx="1656184" cy="59052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73" r:id="rId2"/>
    <p:sldLayoutId id="2147483671" r:id="rId3"/>
    <p:sldLayoutId id="2147483677" r:id="rId4"/>
    <p:sldLayoutId id="2147483672" r:id="rId5"/>
    <p:sldLayoutId id="2147483676" r:id="rId6"/>
    <p:sldLayoutId id="2147483678" r:id="rId7"/>
    <p:sldLayoutId id="2147483679" r:id="rId8"/>
    <p:sldLayoutId id="2147483680" r:id="rId9"/>
    <p:sldLayoutId id="2147483792" r:id="rId10"/>
  </p:sldLayoutIdLst>
  <p:timing>
    <p:tnLst>
      <p:par>
        <p:cTn id="1" dur="indefinite" restart="never" nodeType="tmRoot"/>
      </p:par>
    </p:tnLst>
  </p:timing>
  <p:hf hdr="0" ftr="0" dt="0"/>
  <p:txStyles>
    <p:titleStyle>
      <a:lvl1pPr algn="ctr" defTabSz="914400" rtl="0" eaLnBrk="1" latinLnBrk="0" hangingPunct="1">
        <a:spcBef>
          <a:spcPct val="0"/>
        </a:spcBef>
        <a:buNone/>
        <a:defRPr sz="36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SzPct val="100000"/>
        <a:buFont typeface="Symbol" pitchFamily="18" charset="2"/>
        <a:buNone/>
        <a:defRPr sz="2400" kern="1200">
          <a:solidFill>
            <a:schemeClr val="tx1"/>
          </a:solidFill>
          <a:latin typeface="+mn-lt"/>
          <a:ea typeface="+mn-ea"/>
          <a:cs typeface="+mn-cs"/>
        </a:defRPr>
      </a:lvl1pPr>
      <a:lvl2pPr marL="301943" indent="0" algn="l" defTabSz="914400" rtl="0" eaLnBrk="1" latinLnBrk="0" hangingPunct="1">
        <a:spcBef>
          <a:spcPct val="20000"/>
        </a:spcBef>
        <a:buClr>
          <a:schemeClr val="accent1"/>
        </a:buClr>
        <a:buSzPct val="100000"/>
        <a:buFont typeface="Symbol" pitchFamily="18" charset="2"/>
        <a:buNone/>
        <a:defRPr sz="2200" kern="1200">
          <a:solidFill>
            <a:schemeClr val="tx2"/>
          </a:solidFill>
          <a:latin typeface="+mn-lt"/>
          <a:ea typeface="+mn-ea"/>
          <a:cs typeface="+mn-cs"/>
        </a:defRPr>
      </a:lvl2pPr>
      <a:lvl3pPr marL="627063" indent="0" algn="l" defTabSz="914400" rtl="0" eaLnBrk="1" latinLnBrk="0" hangingPunct="1">
        <a:spcBef>
          <a:spcPct val="20000"/>
        </a:spcBef>
        <a:buClr>
          <a:schemeClr val="accent1"/>
        </a:buClr>
        <a:buSzPct val="100000"/>
        <a:buFont typeface="Symbol" pitchFamily="18" charset="2"/>
        <a:buNone/>
        <a:defRPr sz="2000" kern="1200">
          <a:solidFill>
            <a:schemeClr val="tx2"/>
          </a:solidFill>
          <a:latin typeface="+mn-lt"/>
          <a:ea typeface="+mn-ea"/>
          <a:cs typeface="+mn-cs"/>
        </a:defRPr>
      </a:lvl3pPr>
      <a:lvl4pPr marL="914400" indent="0" algn="l" defTabSz="914400" rtl="0" eaLnBrk="1" latinLnBrk="0" hangingPunct="1">
        <a:spcBef>
          <a:spcPct val="20000"/>
        </a:spcBef>
        <a:buClr>
          <a:schemeClr val="accent1"/>
        </a:buClr>
        <a:buSzPct val="100000"/>
        <a:buFont typeface="Symbol" pitchFamily="18" charset="2"/>
        <a:buNone/>
        <a:defRPr sz="1800" kern="1200">
          <a:solidFill>
            <a:schemeClr val="tx2"/>
          </a:solidFill>
          <a:latin typeface="+mn-lt"/>
          <a:ea typeface="+mn-ea"/>
          <a:cs typeface="+mn-cs"/>
        </a:defRPr>
      </a:lvl4pPr>
      <a:lvl5pPr marL="1234440" indent="0" algn="l" defTabSz="914400" rtl="0" eaLnBrk="1" latinLnBrk="0" hangingPunct="1">
        <a:spcBef>
          <a:spcPct val="20000"/>
        </a:spcBef>
        <a:buClr>
          <a:schemeClr val="accent1"/>
        </a:buClr>
        <a:buSzPct val="100000"/>
        <a:buFont typeface="Symbol" pitchFamily="18" charset="2"/>
        <a:buNone/>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088" y="276224"/>
            <a:ext cx="8534400" cy="80467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800" y="1295400"/>
            <a:ext cx="8534400" cy="4495800"/>
          </a:xfrm>
          <a:prstGeom prst="rect">
            <a:avLst/>
          </a:prstGeom>
        </p:spPr>
        <p:txBody>
          <a:bodyPr vert="horz" lIns="91440" tIns="45720" rIns="91440" bIns="45720" rtlCol="0">
            <a:normAutofit/>
          </a:bodyPr>
          <a:lstStyle/>
          <a:p>
            <a:pPr lvl="0"/>
            <a:endParaRPr lang="en-US" dirty="0" smtClean="0"/>
          </a:p>
        </p:txBody>
      </p:sp>
      <p:sp>
        <p:nvSpPr>
          <p:cNvPr id="4" name="Slide Number Placeholder 3"/>
          <p:cNvSpPr>
            <a:spLocks noGrp="1"/>
          </p:cNvSpPr>
          <p:nvPr>
            <p:ph type="sldNum" sz="quarter" idx="4"/>
          </p:nvPr>
        </p:nvSpPr>
        <p:spPr>
          <a:xfrm>
            <a:off x="8172400" y="6428358"/>
            <a:ext cx="864096" cy="385018"/>
          </a:xfrm>
          <a:prstGeom prst="rect">
            <a:avLst/>
          </a:prstGeom>
        </p:spPr>
        <p:txBody>
          <a:bodyPr vert="horz" lIns="91440" tIns="45720" rIns="91440" bIns="45720" rtlCol="0" anchor="ctr"/>
          <a:lstStyle>
            <a:lvl1pPr algn="r">
              <a:defRPr sz="1400" b="1">
                <a:solidFill>
                  <a:schemeClr val="tx1"/>
                </a:solidFill>
              </a:defRPr>
            </a:lvl1pPr>
          </a:lstStyle>
          <a:p>
            <a:fld id="{86178A0A-CF14-46D9-96E1-EA1C7D2FDEA7}" type="slidenum">
              <a:rPr lang="en-US" smtClean="0">
                <a:solidFill>
                  <a:prstClr val="black"/>
                </a:solidFill>
              </a:rPr>
              <a:pPr/>
              <a:t>‹#›</a:t>
            </a:fld>
            <a:endParaRPr lang="en-US" dirty="0">
              <a:solidFill>
                <a:prstClr val="black"/>
              </a:solidFill>
            </a:endParaRPr>
          </a:p>
        </p:txBody>
      </p:sp>
      <p:pic>
        <p:nvPicPr>
          <p:cNvPr id="6" name="Picture 2" descr="C:\Users\Staff_Guest\Desktop\Final (1).png"/>
          <p:cNvPicPr>
            <a:picLocks noChangeAspect="1" noChangeArrowheads="1"/>
          </p:cNvPicPr>
          <p:nvPr userDrawn="1"/>
        </p:nvPicPr>
        <p:blipFill>
          <a:blip r:embed="rId74" cstate="print">
            <a:extLst>
              <a:ext uri="{28A0092B-C50C-407E-A947-70E740481C1C}">
                <a14:useLocalDpi xmlns:a14="http://schemas.microsoft.com/office/drawing/2010/main" val="0"/>
              </a:ext>
            </a:extLst>
          </a:blip>
          <a:srcRect/>
          <a:stretch>
            <a:fillRect/>
          </a:stretch>
        </p:blipFill>
        <p:spPr bwMode="auto">
          <a:xfrm>
            <a:off x="6948264" y="6294862"/>
            <a:ext cx="1656184" cy="59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83616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29" r:id="rId47"/>
    <p:sldLayoutId id="2147483730" r:id="rId48"/>
    <p:sldLayoutId id="2147483731" r:id="rId49"/>
    <p:sldLayoutId id="2147483732" r:id="rId50"/>
    <p:sldLayoutId id="2147483733" r:id="rId51"/>
    <p:sldLayoutId id="2147483734" r:id="rId52"/>
    <p:sldLayoutId id="2147483735" r:id="rId53"/>
    <p:sldLayoutId id="2147483736" r:id="rId54"/>
    <p:sldLayoutId id="2147483737" r:id="rId55"/>
    <p:sldLayoutId id="2147483738" r:id="rId56"/>
    <p:sldLayoutId id="2147483739" r:id="rId57"/>
    <p:sldLayoutId id="2147483740" r:id="rId58"/>
    <p:sldLayoutId id="2147483741" r:id="rId59"/>
    <p:sldLayoutId id="2147483742" r:id="rId60"/>
    <p:sldLayoutId id="2147483743" r:id="rId61"/>
    <p:sldLayoutId id="2147483744" r:id="rId62"/>
    <p:sldLayoutId id="2147483745" r:id="rId63"/>
    <p:sldLayoutId id="2147483746" r:id="rId64"/>
    <p:sldLayoutId id="2147483747" r:id="rId65"/>
    <p:sldLayoutId id="2147483748" r:id="rId66"/>
    <p:sldLayoutId id="2147483749" r:id="rId67"/>
    <p:sldLayoutId id="2147483750" r:id="rId68"/>
    <p:sldLayoutId id="2147483751" r:id="rId69"/>
    <p:sldLayoutId id="2147483752" r:id="rId70"/>
    <p:sldLayoutId id="2147483753" r:id="rId71"/>
    <p:sldLayoutId id="2147483754" r:id="rId72"/>
  </p:sldLayoutIdLst>
  <p:timing>
    <p:tnLst>
      <p:par>
        <p:cTn id="1" dur="indefinite" restart="never" nodeType="tmRoot"/>
      </p:par>
    </p:tnLst>
  </p:timing>
  <p:hf hdr="0" ftr="0" dt="0"/>
  <p:txStyles>
    <p:titleStyle>
      <a:lvl1pPr algn="ctr" defTabSz="914400" rtl="0" eaLnBrk="1" latinLnBrk="0" hangingPunct="1">
        <a:spcBef>
          <a:spcPct val="0"/>
        </a:spcBef>
        <a:buNone/>
        <a:defRPr sz="36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SzPct val="100000"/>
        <a:buFont typeface="Symbol" pitchFamily="18" charset="2"/>
        <a:buNone/>
        <a:defRPr sz="2400" kern="1200">
          <a:solidFill>
            <a:schemeClr val="tx1"/>
          </a:solidFill>
          <a:latin typeface="+mn-lt"/>
          <a:ea typeface="+mn-ea"/>
          <a:cs typeface="+mn-cs"/>
        </a:defRPr>
      </a:lvl1pPr>
      <a:lvl2pPr marL="301943" indent="0" algn="l" defTabSz="914400" rtl="0" eaLnBrk="1" latinLnBrk="0" hangingPunct="1">
        <a:spcBef>
          <a:spcPct val="20000"/>
        </a:spcBef>
        <a:buClr>
          <a:schemeClr val="accent1"/>
        </a:buClr>
        <a:buSzPct val="100000"/>
        <a:buFont typeface="Symbol" pitchFamily="18" charset="2"/>
        <a:buNone/>
        <a:defRPr sz="2200" kern="1200">
          <a:solidFill>
            <a:schemeClr val="tx2"/>
          </a:solidFill>
          <a:latin typeface="+mn-lt"/>
          <a:ea typeface="+mn-ea"/>
          <a:cs typeface="+mn-cs"/>
        </a:defRPr>
      </a:lvl2pPr>
      <a:lvl3pPr marL="627063" indent="0" algn="l" defTabSz="914400" rtl="0" eaLnBrk="1" latinLnBrk="0" hangingPunct="1">
        <a:spcBef>
          <a:spcPct val="20000"/>
        </a:spcBef>
        <a:buClr>
          <a:schemeClr val="accent1"/>
        </a:buClr>
        <a:buSzPct val="100000"/>
        <a:buFont typeface="Symbol" pitchFamily="18" charset="2"/>
        <a:buNone/>
        <a:defRPr sz="2000" kern="1200">
          <a:solidFill>
            <a:schemeClr val="tx2"/>
          </a:solidFill>
          <a:latin typeface="+mn-lt"/>
          <a:ea typeface="+mn-ea"/>
          <a:cs typeface="+mn-cs"/>
        </a:defRPr>
      </a:lvl3pPr>
      <a:lvl4pPr marL="914400" indent="0" algn="l" defTabSz="914400" rtl="0" eaLnBrk="1" latinLnBrk="0" hangingPunct="1">
        <a:spcBef>
          <a:spcPct val="20000"/>
        </a:spcBef>
        <a:buClr>
          <a:schemeClr val="accent1"/>
        </a:buClr>
        <a:buSzPct val="100000"/>
        <a:buFont typeface="Symbol" pitchFamily="18" charset="2"/>
        <a:buNone/>
        <a:defRPr sz="1800" kern="1200">
          <a:solidFill>
            <a:schemeClr val="tx2"/>
          </a:solidFill>
          <a:latin typeface="+mn-lt"/>
          <a:ea typeface="+mn-ea"/>
          <a:cs typeface="+mn-cs"/>
        </a:defRPr>
      </a:lvl4pPr>
      <a:lvl5pPr marL="1234440" indent="0" algn="l" defTabSz="914400" rtl="0" eaLnBrk="1" latinLnBrk="0" hangingPunct="1">
        <a:spcBef>
          <a:spcPct val="20000"/>
        </a:spcBef>
        <a:buClr>
          <a:schemeClr val="accent1"/>
        </a:buClr>
        <a:buSzPct val="100000"/>
        <a:buFont typeface="Symbol" pitchFamily="18" charset="2"/>
        <a:buNone/>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088" y="276224"/>
            <a:ext cx="8534400" cy="80467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800" y="1295400"/>
            <a:ext cx="8534400" cy="4495800"/>
          </a:xfrm>
          <a:prstGeom prst="rect">
            <a:avLst/>
          </a:prstGeom>
        </p:spPr>
        <p:txBody>
          <a:bodyPr vert="horz" lIns="91440" tIns="45720" rIns="91440" bIns="45720" rtlCol="0">
            <a:normAutofit/>
          </a:bodyPr>
          <a:lstStyle/>
          <a:p>
            <a:pPr lvl="0"/>
            <a:endParaRPr lang="en-US" dirty="0" smtClean="0"/>
          </a:p>
        </p:txBody>
      </p:sp>
      <p:sp>
        <p:nvSpPr>
          <p:cNvPr id="4" name="Slide Number Placeholder 3"/>
          <p:cNvSpPr>
            <a:spLocks noGrp="1"/>
          </p:cNvSpPr>
          <p:nvPr>
            <p:ph type="sldNum" sz="quarter" idx="4"/>
          </p:nvPr>
        </p:nvSpPr>
        <p:spPr>
          <a:xfrm>
            <a:off x="8172400" y="6428358"/>
            <a:ext cx="864096" cy="385018"/>
          </a:xfrm>
          <a:prstGeom prst="rect">
            <a:avLst/>
          </a:prstGeom>
        </p:spPr>
        <p:txBody>
          <a:bodyPr vert="horz" lIns="91440" tIns="45720" rIns="91440" bIns="45720" rtlCol="0" anchor="ctr"/>
          <a:lstStyle>
            <a:lvl1pPr algn="r">
              <a:defRPr sz="1400" b="1">
                <a:solidFill>
                  <a:schemeClr val="tx1"/>
                </a:solidFill>
              </a:defRPr>
            </a:lvl1pPr>
          </a:lstStyle>
          <a:p>
            <a:fld id="{86178A0A-CF14-46D9-96E1-EA1C7D2FDEA7}" type="slidenum">
              <a:rPr lang="en-US" smtClean="0">
                <a:solidFill>
                  <a:prstClr val="black"/>
                </a:solidFill>
              </a:rPr>
              <a:pPr/>
              <a:t>‹#›</a:t>
            </a:fld>
            <a:endParaRPr lang="en-US" dirty="0">
              <a:solidFill>
                <a:prstClr val="black"/>
              </a:solidFill>
            </a:endParaRPr>
          </a:p>
        </p:txBody>
      </p:sp>
      <p:pic>
        <p:nvPicPr>
          <p:cNvPr id="6" name="Picture 2" descr="C:\Users\Staff_Guest\Desktop\Final (1).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6948264" y="6294862"/>
            <a:ext cx="1656184" cy="59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98291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1" r:id="rId7"/>
    <p:sldLayoutId id="2147483772" r:id="rId8"/>
  </p:sldLayoutIdLst>
  <p:timing>
    <p:tnLst>
      <p:par>
        <p:cTn id="1" dur="indefinite" restart="never" nodeType="tmRoot"/>
      </p:par>
    </p:tnLst>
  </p:timing>
  <p:hf hdr="0" ftr="0" dt="0"/>
  <p:txStyles>
    <p:titleStyle>
      <a:lvl1pPr algn="ctr" defTabSz="914400" rtl="0" eaLnBrk="1" latinLnBrk="0" hangingPunct="1">
        <a:spcBef>
          <a:spcPct val="0"/>
        </a:spcBef>
        <a:buNone/>
        <a:defRPr sz="36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SzPct val="100000"/>
        <a:buFont typeface="Symbol" pitchFamily="18" charset="2"/>
        <a:buNone/>
        <a:defRPr sz="2400" kern="1200">
          <a:solidFill>
            <a:schemeClr val="tx1"/>
          </a:solidFill>
          <a:latin typeface="+mn-lt"/>
          <a:ea typeface="+mn-ea"/>
          <a:cs typeface="+mn-cs"/>
        </a:defRPr>
      </a:lvl1pPr>
      <a:lvl2pPr marL="301943" indent="0" algn="l" defTabSz="914400" rtl="0" eaLnBrk="1" latinLnBrk="0" hangingPunct="1">
        <a:spcBef>
          <a:spcPct val="20000"/>
        </a:spcBef>
        <a:buClr>
          <a:schemeClr val="accent1"/>
        </a:buClr>
        <a:buSzPct val="100000"/>
        <a:buFont typeface="Symbol" pitchFamily="18" charset="2"/>
        <a:buNone/>
        <a:defRPr sz="2200" kern="1200">
          <a:solidFill>
            <a:schemeClr val="tx2"/>
          </a:solidFill>
          <a:latin typeface="+mn-lt"/>
          <a:ea typeface="+mn-ea"/>
          <a:cs typeface="+mn-cs"/>
        </a:defRPr>
      </a:lvl2pPr>
      <a:lvl3pPr marL="627063" indent="0" algn="l" defTabSz="914400" rtl="0" eaLnBrk="1" latinLnBrk="0" hangingPunct="1">
        <a:spcBef>
          <a:spcPct val="20000"/>
        </a:spcBef>
        <a:buClr>
          <a:schemeClr val="accent1"/>
        </a:buClr>
        <a:buSzPct val="100000"/>
        <a:buFont typeface="Symbol" pitchFamily="18" charset="2"/>
        <a:buNone/>
        <a:defRPr sz="2000" kern="1200">
          <a:solidFill>
            <a:schemeClr val="tx2"/>
          </a:solidFill>
          <a:latin typeface="+mn-lt"/>
          <a:ea typeface="+mn-ea"/>
          <a:cs typeface="+mn-cs"/>
        </a:defRPr>
      </a:lvl3pPr>
      <a:lvl4pPr marL="914400" indent="0" algn="l" defTabSz="914400" rtl="0" eaLnBrk="1" latinLnBrk="0" hangingPunct="1">
        <a:spcBef>
          <a:spcPct val="20000"/>
        </a:spcBef>
        <a:buClr>
          <a:schemeClr val="accent1"/>
        </a:buClr>
        <a:buSzPct val="100000"/>
        <a:buFont typeface="Symbol" pitchFamily="18" charset="2"/>
        <a:buNone/>
        <a:defRPr sz="1800" kern="1200">
          <a:solidFill>
            <a:schemeClr val="tx2"/>
          </a:solidFill>
          <a:latin typeface="+mn-lt"/>
          <a:ea typeface="+mn-ea"/>
          <a:cs typeface="+mn-cs"/>
        </a:defRPr>
      </a:lvl4pPr>
      <a:lvl5pPr marL="1234440" indent="0" algn="l" defTabSz="914400" rtl="0" eaLnBrk="1" latinLnBrk="0" hangingPunct="1">
        <a:spcBef>
          <a:spcPct val="20000"/>
        </a:spcBef>
        <a:buClr>
          <a:schemeClr val="accent1"/>
        </a:buClr>
        <a:buSzPct val="100000"/>
        <a:buFont typeface="Symbol" pitchFamily="18" charset="2"/>
        <a:buNone/>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088" y="276224"/>
            <a:ext cx="8534400" cy="80467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800" y="1295400"/>
            <a:ext cx="8534400" cy="4495800"/>
          </a:xfrm>
          <a:prstGeom prst="rect">
            <a:avLst/>
          </a:prstGeom>
        </p:spPr>
        <p:txBody>
          <a:bodyPr vert="horz" lIns="91440" tIns="45720" rIns="91440" bIns="45720" rtlCol="0">
            <a:normAutofit/>
          </a:bodyPr>
          <a:lstStyle/>
          <a:p>
            <a:pPr lvl="0"/>
            <a:endParaRPr lang="en-US" dirty="0" smtClean="0"/>
          </a:p>
        </p:txBody>
      </p:sp>
      <p:sp>
        <p:nvSpPr>
          <p:cNvPr id="4" name="Slide Number Placeholder 3"/>
          <p:cNvSpPr>
            <a:spLocks noGrp="1"/>
          </p:cNvSpPr>
          <p:nvPr>
            <p:ph type="sldNum" sz="quarter" idx="4"/>
          </p:nvPr>
        </p:nvSpPr>
        <p:spPr>
          <a:xfrm>
            <a:off x="8172400" y="6428358"/>
            <a:ext cx="864096" cy="385018"/>
          </a:xfrm>
          <a:prstGeom prst="rect">
            <a:avLst/>
          </a:prstGeom>
        </p:spPr>
        <p:txBody>
          <a:bodyPr vert="horz" lIns="91440" tIns="45720" rIns="91440" bIns="45720" rtlCol="0" anchor="ctr"/>
          <a:lstStyle>
            <a:lvl1pPr algn="r">
              <a:defRPr sz="1400" b="1">
                <a:solidFill>
                  <a:schemeClr val="tx1"/>
                </a:solidFill>
              </a:defRPr>
            </a:lvl1pPr>
          </a:lstStyle>
          <a:p>
            <a:fld id="{86178A0A-CF14-46D9-96E1-EA1C7D2FDEA7}" type="slidenum">
              <a:rPr lang="en-US" smtClean="0"/>
              <a:pPr/>
              <a:t>‹#›</a:t>
            </a:fld>
            <a:endParaRPr lang="en-US" dirty="0"/>
          </a:p>
        </p:txBody>
      </p:sp>
      <p:pic>
        <p:nvPicPr>
          <p:cNvPr id="6" name="Picture 2" descr="C:\Users\Staff_Guest\Desktop\Final (1).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948264" y="6294862"/>
            <a:ext cx="1656184" cy="59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26962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Lst>
  <p:timing>
    <p:tnLst>
      <p:par>
        <p:cTn id="1" dur="indefinite" restart="never" nodeType="tmRoot"/>
      </p:par>
    </p:tnLst>
  </p:timing>
  <p:hf hdr="0" ftr="0" dt="0"/>
  <p:txStyles>
    <p:titleStyle>
      <a:lvl1pPr algn="ctr" defTabSz="914400" rtl="0" eaLnBrk="1" latinLnBrk="0" hangingPunct="1">
        <a:spcBef>
          <a:spcPct val="0"/>
        </a:spcBef>
        <a:buNone/>
        <a:defRPr sz="36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SzPct val="100000"/>
        <a:buFont typeface="Symbol" pitchFamily="18" charset="2"/>
        <a:buNone/>
        <a:defRPr sz="2400" kern="1200">
          <a:solidFill>
            <a:schemeClr val="tx1"/>
          </a:solidFill>
          <a:latin typeface="+mn-lt"/>
          <a:ea typeface="+mn-ea"/>
          <a:cs typeface="+mn-cs"/>
        </a:defRPr>
      </a:lvl1pPr>
      <a:lvl2pPr marL="301943" indent="0" algn="l" defTabSz="914400" rtl="0" eaLnBrk="1" latinLnBrk="0" hangingPunct="1">
        <a:spcBef>
          <a:spcPct val="20000"/>
        </a:spcBef>
        <a:buClr>
          <a:schemeClr val="accent1"/>
        </a:buClr>
        <a:buSzPct val="100000"/>
        <a:buFont typeface="Symbol" pitchFamily="18" charset="2"/>
        <a:buNone/>
        <a:defRPr sz="2200" kern="1200">
          <a:solidFill>
            <a:schemeClr val="tx2"/>
          </a:solidFill>
          <a:latin typeface="+mn-lt"/>
          <a:ea typeface="+mn-ea"/>
          <a:cs typeface="+mn-cs"/>
        </a:defRPr>
      </a:lvl2pPr>
      <a:lvl3pPr marL="627063" indent="0" algn="l" defTabSz="914400" rtl="0" eaLnBrk="1" latinLnBrk="0" hangingPunct="1">
        <a:spcBef>
          <a:spcPct val="20000"/>
        </a:spcBef>
        <a:buClr>
          <a:schemeClr val="accent1"/>
        </a:buClr>
        <a:buSzPct val="100000"/>
        <a:buFont typeface="Symbol" pitchFamily="18" charset="2"/>
        <a:buNone/>
        <a:defRPr sz="2000" kern="1200">
          <a:solidFill>
            <a:schemeClr val="tx2"/>
          </a:solidFill>
          <a:latin typeface="+mn-lt"/>
          <a:ea typeface="+mn-ea"/>
          <a:cs typeface="+mn-cs"/>
        </a:defRPr>
      </a:lvl3pPr>
      <a:lvl4pPr marL="914400" indent="0" algn="l" defTabSz="914400" rtl="0" eaLnBrk="1" latinLnBrk="0" hangingPunct="1">
        <a:spcBef>
          <a:spcPct val="20000"/>
        </a:spcBef>
        <a:buClr>
          <a:schemeClr val="accent1"/>
        </a:buClr>
        <a:buSzPct val="100000"/>
        <a:buFont typeface="Symbol" pitchFamily="18" charset="2"/>
        <a:buNone/>
        <a:defRPr sz="1800" kern="1200">
          <a:solidFill>
            <a:schemeClr val="tx2"/>
          </a:solidFill>
          <a:latin typeface="+mn-lt"/>
          <a:ea typeface="+mn-ea"/>
          <a:cs typeface="+mn-cs"/>
        </a:defRPr>
      </a:lvl4pPr>
      <a:lvl5pPr marL="1234440" indent="0" algn="l" defTabSz="914400" rtl="0" eaLnBrk="1" latinLnBrk="0" hangingPunct="1">
        <a:spcBef>
          <a:spcPct val="20000"/>
        </a:spcBef>
        <a:buClr>
          <a:schemeClr val="accent1"/>
        </a:buClr>
        <a:buSzPct val="100000"/>
        <a:buFont typeface="Symbol" pitchFamily="18" charset="2"/>
        <a:buNone/>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088" y="276224"/>
            <a:ext cx="8534400" cy="80467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800" y="1295400"/>
            <a:ext cx="8534400" cy="4495800"/>
          </a:xfrm>
          <a:prstGeom prst="rect">
            <a:avLst/>
          </a:prstGeom>
        </p:spPr>
        <p:txBody>
          <a:bodyPr vert="horz" lIns="91440" tIns="45720" rIns="91440" bIns="45720" rtlCol="0">
            <a:normAutofit/>
          </a:bodyPr>
          <a:lstStyle/>
          <a:p>
            <a:pPr lvl="0"/>
            <a:endParaRPr lang="en-US" dirty="0" smtClean="0"/>
          </a:p>
        </p:txBody>
      </p:sp>
      <p:sp>
        <p:nvSpPr>
          <p:cNvPr id="4" name="Slide Number Placeholder 3"/>
          <p:cNvSpPr>
            <a:spLocks noGrp="1"/>
          </p:cNvSpPr>
          <p:nvPr>
            <p:ph type="sldNum" sz="quarter" idx="4"/>
          </p:nvPr>
        </p:nvSpPr>
        <p:spPr>
          <a:xfrm>
            <a:off x="8172400" y="6428358"/>
            <a:ext cx="864096" cy="385018"/>
          </a:xfrm>
          <a:prstGeom prst="rect">
            <a:avLst/>
          </a:prstGeom>
        </p:spPr>
        <p:txBody>
          <a:bodyPr vert="horz" lIns="91440" tIns="45720" rIns="91440" bIns="45720" rtlCol="0" anchor="ctr"/>
          <a:lstStyle>
            <a:lvl1pPr algn="r">
              <a:defRPr sz="1400" b="1">
                <a:solidFill>
                  <a:schemeClr val="tx1"/>
                </a:solidFill>
                <a:latin typeface="Arial" panose="020B0604020202020204" pitchFamily="34" charset="0"/>
              </a:defRPr>
            </a:lvl1pPr>
          </a:lstStyle>
          <a:p>
            <a:fld id="{86178A0A-CF14-46D9-96E1-EA1C7D2FDEA7}" type="slidenum">
              <a:rPr lang="en-US" smtClean="0"/>
              <a:pPr/>
              <a:t>‹#›</a:t>
            </a:fld>
            <a:endParaRPr lang="en-US" dirty="0"/>
          </a:p>
        </p:txBody>
      </p:sp>
      <p:pic>
        <p:nvPicPr>
          <p:cNvPr id="6" name="Picture 2" descr="C:\Users\Staff_Guest\Desktop\Final (1).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948264" y="6294862"/>
            <a:ext cx="1656184" cy="59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06207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Lst>
  <p:timing>
    <p:tnLst>
      <p:par>
        <p:cTn id="1" dur="indefinite" restart="never" nodeType="tmRoot"/>
      </p:par>
    </p:tnLst>
  </p:timing>
  <p:hf hdr="0" ftr="0" dt="0"/>
  <p:txStyles>
    <p:titleStyle>
      <a:lvl1pPr algn="ctr" defTabSz="914400" rtl="0" eaLnBrk="1" latinLnBrk="0" hangingPunct="1">
        <a:spcBef>
          <a:spcPct val="0"/>
        </a:spcBef>
        <a:buNone/>
        <a:defRPr sz="3600" b="1" kern="1200">
          <a:solidFill>
            <a:schemeClr val="tx1"/>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SzPct val="100000"/>
        <a:buFont typeface="Symbol" pitchFamily="18" charset="2"/>
        <a:buNone/>
        <a:defRPr sz="2400" kern="1200">
          <a:solidFill>
            <a:schemeClr val="tx1"/>
          </a:solidFill>
          <a:latin typeface="Arial" panose="020B0604020202020204" pitchFamily="34" charset="0"/>
          <a:ea typeface="+mn-ea"/>
          <a:cs typeface="+mn-cs"/>
        </a:defRPr>
      </a:lvl1pPr>
      <a:lvl2pPr marL="301943" indent="0" algn="l" defTabSz="914400" rtl="0" eaLnBrk="1" latinLnBrk="0" hangingPunct="1">
        <a:spcBef>
          <a:spcPct val="20000"/>
        </a:spcBef>
        <a:buClr>
          <a:schemeClr val="accent1"/>
        </a:buClr>
        <a:buSzPct val="100000"/>
        <a:buFont typeface="Symbol" pitchFamily="18" charset="2"/>
        <a:buNone/>
        <a:defRPr sz="2200" kern="1200">
          <a:solidFill>
            <a:schemeClr val="tx2"/>
          </a:solidFill>
          <a:latin typeface="+mn-lt"/>
          <a:ea typeface="+mn-ea"/>
          <a:cs typeface="+mn-cs"/>
        </a:defRPr>
      </a:lvl2pPr>
      <a:lvl3pPr marL="627063" indent="0" algn="l" defTabSz="914400" rtl="0" eaLnBrk="1" latinLnBrk="0" hangingPunct="1">
        <a:spcBef>
          <a:spcPct val="20000"/>
        </a:spcBef>
        <a:buClr>
          <a:schemeClr val="accent1"/>
        </a:buClr>
        <a:buSzPct val="100000"/>
        <a:buFont typeface="Symbol" pitchFamily="18" charset="2"/>
        <a:buNone/>
        <a:defRPr sz="2000" kern="1200">
          <a:solidFill>
            <a:schemeClr val="tx2"/>
          </a:solidFill>
          <a:latin typeface="+mn-lt"/>
          <a:ea typeface="+mn-ea"/>
          <a:cs typeface="+mn-cs"/>
        </a:defRPr>
      </a:lvl3pPr>
      <a:lvl4pPr marL="914400" indent="0" algn="l" defTabSz="914400" rtl="0" eaLnBrk="1" latinLnBrk="0" hangingPunct="1">
        <a:spcBef>
          <a:spcPct val="20000"/>
        </a:spcBef>
        <a:buClr>
          <a:schemeClr val="accent1"/>
        </a:buClr>
        <a:buSzPct val="100000"/>
        <a:buFont typeface="Symbol" pitchFamily="18" charset="2"/>
        <a:buNone/>
        <a:defRPr sz="1800" kern="1200">
          <a:solidFill>
            <a:schemeClr val="tx2"/>
          </a:solidFill>
          <a:latin typeface="+mn-lt"/>
          <a:ea typeface="+mn-ea"/>
          <a:cs typeface="+mn-cs"/>
        </a:defRPr>
      </a:lvl4pPr>
      <a:lvl5pPr marL="1234440" indent="0" algn="l" defTabSz="914400" rtl="0" eaLnBrk="1" latinLnBrk="0" hangingPunct="1">
        <a:spcBef>
          <a:spcPct val="20000"/>
        </a:spcBef>
        <a:buClr>
          <a:schemeClr val="accent1"/>
        </a:buClr>
        <a:buSzPct val="100000"/>
        <a:buFont typeface="Symbol" pitchFamily="18" charset="2"/>
        <a:buNone/>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34.jfif"/><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32.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9.xml"/><Relationship Id="rId4" Type="http://schemas.openxmlformats.org/officeDocument/2006/relationships/image" Target="../media/image2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www.taketimetotakecare.sg/employee.html"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hyperlink" Target="https://www.youtube.com/watch?v=Y8ERqMgS62A"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10"/>
          </p:nvPr>
        </p:nvSpPr>
        <p:spPr>
          <a:xfrm>
            <a:off x="409290" y="2996952"/>
            <a:ext cx="8532097" cy="367556"/>
          </a:xfrm>
          <a:solidFill>
            <a:srgbClr val="FFFF00"/>
          </a:solidFill>
        </p:spPr>
        <p:txBody>
          <a:bodyPr/>
          <a:lstStyle/>
          <a:p>
            <a:r>
              <a:rPr lang="pt-BR" sz="1600" b="0" dirty="0" smtClean="0"/>
              <a:t>{title}</a:t>
            </a:r>
            <a:endParaRPr lang="pt-BR" sz="1600" b="0" dirty="0"/>
          </a:p>
        </p:txBody>
      </p:sp>
      <p:sp>
        <p:nvSpPr>
          <p:cNvPr id="4" name="Text Placeholder 1"/>
          <p:cNvSpPr>
            <a:spLocks noGrp="1"/>
          </p:cNvSpPr>
          <p:nvPr>
            <p:ph type="body" sz="quarter" idx="10"/>
          </p:nvPr>
        </p:nvSpPr>
        <p:spPr>
          <a:xfrm>
            <a:off x="395288" y="1412776"/>
            <a:ext cx="8424862" cy="720080"/>
          </a:xfrm>
          <a:solidFill>
            <a:srgbClr val="FFFF00"/>
          </a:solidFill>
        </p:spPr>
        <p:txBody>
          <a:bodyPr/>
          <a:lstStyle/>
          <a:p>
            <a:r>
              <a:rPr lang="en-US" sz="3600" dirty="0" smtClean="0">
                <a:latin typeface="Arial" pitchFamily="34" charset="0"/>
                <a:cs typeface="Arial" pitchFamily="34" charset="0"/>
              </a:rPr>
              <a:t>{</a:t>
            </a:r>
            <a:r>
              <a:rPr lang="en-US" sz="3600" dirty="0" err="1" smtClean="0">
                <a:latin typeface="Arial" pitchFamily="34" charset="0"/>
                <a:cs typeface="Arial" pitchFamily="34" charset="0"/>
              </a:rPr>
              <a:t>coursename</a:t>
            </a:r>
            <a:r>
              <a:rPr lang="en-US" sz="3600" dirty="0" smtClean="0">
                <a:latin typeface="Arial" pitchFamily="34" charset="0"/>
                <a:cs typeface="Arial" pitchFamily="34" charset="0"/>
              </a:rPr>
              <a:t>}({</a:t>
            </a:r>
            <a:r>
              <a:rPr lang="en-US" sz="3600" dirty="0" err="1" smtClean="0">
                <a:latin typeface="Arial" pitchFamily="34" charset="0"/>
                <a:cs typeface="Arial" pitchFamily="34" charset="0"/>
              </a:rPr>
              <a:t>lang</a:t>
            </a:r>
            <a:r>
              <a:rPr lang="en-US" sz="3600" dirty="0" smtClean="0">
                <a:latin typeface="Arial" pitchFamily="34" charset="0"/>
                <a:cs typeface="Arial" pitchFamily="34" charset="0"/>
              </a:rPr>
              <a:t>})</a:t>
            </a:r>
          </a:p>
        </p:txBody>
      </p:sp>
    </p:spTree>
    <p:extLst>
      <p:ext uri="{BB962C8B-B14F-4D97-AF65-F5344CB8AC3E}">
        <p14:creationId xmlns:p14="http://schemas.microsoft.com/office/powerpoint/2010/main" val="2236996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fld id="{EC9E7B59-DCAD-4762-8CEF-CBDDEABCD4DD}" type="slidenum">
              <a:rPr lang="en-US" altLang="en-US" sz="1200" smtClean="0">
                <a:latin typeface="Trebuchet MS" pitchFamily="34" charset="0"/>
              </a:rPr>
              <a:pPr eaLnBrk="1" hangingPunct="1">
                <a:spcBef>
                  <a:spcPct val="0"/>
                </a:spcBef>
                <a:buFontTx/>
                <a:buNone/>
              </a:pPr>
              <a:t>10</a:t>
            </a:fld>
            <a:endParaRPr lang="en-US" altLang="en-US" sz="1200" dirty="0" smtClean="0">
              <a:latin typeface="Trebuchet MS" pitchFamily="34" charset="0"/>
            </a:endParaRPr>
          </a:p>
        </p:txBody>
      </p:sp>
      <p:sp>
        <p:nvSpPr>
          <p:cNvPr id="18" name="Rectangle 17"/>
          <p:cNvSpPr/>
          <p:nvPr/>
        </p:nvSpPr>
        <p:spPr>
          <a:xfrm>
            <a:off x="107504" y="135091"/>
            <a:ext cx="8928992" cy="535531"/>
          </a:xfrm>
          <a:prstGeom prst="rect">
            <a:avLst/>
          </a:prstGeom>
          <a:solidFill>
            <a:srgbClr val="FFC000"/>
          </a:solidFill>
          <a:ln w="28575">
            <a:solidFill>
              <a:schemeClr val="tx1"/>
            </a:solidFill>
          </a:ln>
        </p:spPr>
        <p:txBody>
          <a:bodyPr wrap="square">
            <a:spAutoFit/>
          </a:bodyPr>
          <a:lstStyle/>
          <a:p>
            <a:pPr>
              <a:lnSpc>
                <a:spcPct val="120000"/>
              </a:lnSpc>
            </a:pPr>
            <a:r>
              <a:rPr lang="en-US" sz="2400" b="1" dirty="0" smtClean="0">
                <a:cs typeface="Calibri" panose="020F0502020204030204" pitchFamily="34" charset="0"/>
              </a:rPr>
              <a:t>           You </a:t>
            </a:r>
            <a:r>
              <a:rPr lang="en-US" sz="2400" b="1" dirty="0">
                <a:cs typeface="Calibri" panose="020F0502020204030204" pitchFamily="34" charset="0"/>
              </a:rPr>
              <a:t>may check the result from </a:t>
            </a:r>
            <a:r>
              <a:rPr lang="en-US" sz="2400" b="1" u="sng" dirty="0">
                <a:solidFill>
                  <a:srgbClr val="C00000"/>
                </a:solidFill>
                <a:cs typeface="Calibri" panose="020F0502020204030204" pitchFamily="34" charset="0"/>
              </a:rPr>
              <a:t>Eversafe App </a:t>
            </a:r>
          </a:p>
        </p:txBody>
      </p:sp>
      <p:pic>
        <p:nvPicPr>
          <p:cNvPr id="3074" name="Picture 2" descr="C:\Users\Translator1\Downloads\imag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76" y="980728"/>
            <a:ext cx="3118847" cy="554461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4935810"/>
            <a:ext cx="3144133" cy="1589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0558" y="1984965"/>
            <a:ext cx="3051051" cy="1805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p:nvSpPr>
        <p:spPr>
          <a:xfrm>
            <a:off x="699334" y="5006468"/>
            <a:ext cx="1152128" cy="3289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Arrow Connector 2"/>
          <p:cNvCxnSpPr/>
          <p:nvPr/>
        </p:nvCxnSpPr>
        <p:spPr>
          <a:xfrm>
            <a:off x="1851462" y="5170944"/>
            <a:ext cx="4160698" cy="96282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12160" y="5989756"/>
            <a:ext cx="682426"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683568" y="3790689"/>
            <a:ext cx="864096" cy="3268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p:cNvCxnSpPr/>
          <p:nvPr/>
        </p:nvCxnSpPr>
        <p:spPr>
          <a:xfrm flipV="1">
            <a:off x="1547664" y="3485242"/>
            <a:ext cx="4536504" cy="468877"/>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83568" y="3212179"/>
            <a:ext cx="604952" cy="2730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flipV="1">
            <a:off x="1288520" y="1628800"/>
            <a:ext cx="2419384" cy="166509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3707904" y="870111"/>
            <a:ext cx="1833366" cy="83069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Click </a:t>
            </a:r>
          </a:p>
          <a:p>
            <a:pPr algn="ctr"/>
            <a:r>
              <a:rPr lang="en-US" sz="2000" b="1" dirty="0" smtClean="0">
                <a:solidFill>
                  <a:schemeClr val="tx1"/>
                </a:solidFill>
              </a:rPr>
              <a:t>Card &gt; Show</a:t>
            </a:r>
            <a:endParaRPr lang="en-US" sz="2000" b="1" dirty="0">
              <a:solidFill>
                <a:schemeClr val="tx1"/>
              </a:solidFill>
            </a:endParaRPr>
          </a:p>
        </p:txBody>
      </p:sp>
      <p:sp>
        <p:nvSpPr>
          <p:cNvPr id="26" name="Oval 25"/>
          <p:cNvSpPr/>
          <p:nvPr/>
        </p:nvSpPr>
        <p:spPr>
          <a:xfrm>
            <a:off x="712456" y="4407001"/>
            <a:ext cx="1771312" cy="3289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p:cNvSpPr/>
          <p:nvPr/>
        </p:nvSpPr>
        <p:spPr>
          <a:xfrm>
            <a:off x="4029300" y="3947253"/>
            <a:ext cx="4791171" cy="79208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Scan QR Code on Card/Certificate</a:t>
            </a:r>
            <a:endParaRPr lang="en-US" sz="2000" b="1" dirty="0">
              <a:solidFill>
                <a:schemeClr val="tx1"/>
              </a:solidFill>
            </a:endParaRPr>
          </a:p>
        </p:txBody>
      </p:sp>
      <p:cxnSp>
        <p:nvCxnSpPr>
          <p:cNvPr id="31" name="Straight Arrow Connector 30"/>
          <p:cNvCxnSpPr/>
          <p:nvPr/>
        </p:nvCxnSpPr>
        <p:spPr>
          <a:xfrm flipV="1">
            <a:off x="2479151" y="4407001"/>
            <a:ext cx="1550149" cy="17858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5240" y="870111"/>
            <a:ext cx="1405231" cy="1907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Oval 19"/>
          <p:cNvSpPr/>
          <p:nvPr/>
        </p:nvSpPr>
        <p:spPr>
          <a:xfrm>
            <a:off x="82427" y="219534"/>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6</a:t>
            </a:r>
            <a:endParaRPr lang="en-US" dirty="0"/>
          </a:p>
        </p:txBody>
      </p:sp>
    </p:spTree>
    <p:extLst>
      <p:ext uri="{BB962C8B-B14F-4D97-AF65-F5344CB8AC3E}">
        <p14:creationId xmlns:p14="http://schemas.microsoft.com/office/powerpoint/2010/main" val="3227277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6178A0A-CF14-46D9-96E1-EA1C7D2FDEA7}" type="slidenum">
              <a:rPr lang="en-US" smtClean="0"/>
              <a:t>11</a:t>
            </a:fld>
            <a:endParaRPr lang="en-US" dirty="0"/>
          </a:p>
        </p:txBody>
      </p:sp>
      <p:sp>
        <p:nvSpPr>
          <p:cNvPr id="3" name="Text Placeholder 2"/>
          <p:cNvSpPr>
            <a:spLocks noGrp="1"/>
          </p:cNvSpPr>
          <p:nvPr>
            <p:ph type="body" sz="quarter" idx="11"/>
          </p:nvPr>
        </p:nvSpPr>
        <p:spPr/>
        <p:txBody>
          <a:bodyPr/>
          <a:lstStyle/>
          <a:p>
            <a:endParaRPr lang="en-US" dirty="0"/>
          </a:p>
        </p:txBody>
      </p:sp>
      <p:sp>
        <p:nvSpPr>
          <p:cNvPr id="4" name="Text Placeholder 3"/>
          <p:cNvSpPr>
            <a:spLocks noGrp="1"/>
          </p:cNvSpPr>
          <p:nvPr>
            <p:ph type="body" sz="quarter" idx="12"/>
          </p:nvPr>
        </p:nvSpPr>
        <p:spPr/>
        <p:txBody>
          <a:bodyPr>
            <a:normAutofit/>
          </a:bodyPr>
          <a:lstStyle/>
          <a:p>
            <a:endParaRPr lang="en-US" sz="9600" dirty="0"/>
          </a:p>
        </p:txBody>
      </p:sp>
    </p:spTree>
    <p:extLst>
      <p:ext uri="{BB962C8B-B14F-4D97-AF65-F5344CB8AC3E}">
        <p14:creationId xmlns:p14="http://schemas.microsoft.com/office/powerpoint/2010/main" val="28250509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DD5AA3-12DB-461E-BB72-A983CB11AE84}" type="slidenum">
              <a:rPr kumimoji="0" lang="en-US" altLang="en-US" sz="1400" b="1"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2253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91" y="1631231"/>
            <a:ext cx="7086600" cy="42576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6104" y="116632"/>
            <a:ext cx="8158758" cy="576064"/>
          </a:xfrm>
          <a:prstGeom prst="rect">
            <a:avLst/>
          </a:prstGeom>
          <a:solidFill>
            <a:schemeClr val="accent6">
              <a:lumMod val="40000"/>
              <a:lumOff val="60000"/>
            </a:schemeClr>
          </a:solidFill>
          <a:ln w="9525">
            <a:noFill/>
            <a:round/>
            <a:headEnd/>
            <a:tailEnd/>
          </a:ln>
          <a:effectLst/>
        </p:spPr>
        <p:txBody>
          <a:bodyPr vert="horz" lIns="81966" tIns="40166" rIns="81966" bIns="40166" rtlCol="0" anchor="ctr">
            <a:noAutofit/>
          </a:bodyPr>
          <a:lstStyle/>
          <a:p>
            <a:pPr marL="0" marR="0" lvl="0" indent="0" algn="ctr" defTabSz="914400" rtl="0" eaLnBrk="1" fontAlgn="auto" latinLnBrk="0" hangingPunct="1">
              <a:lnSpc>
                <a:spcPct val="100000"/>
              </a:lnSpc>
              <a:spcBef>
                <a:spcPts val="726"/>
              </a:spcBef>
              <a:spcAft>
                <a:spcPts val="0"/>
              </a:spcAft>
              <a:buClrTx/>
              <a:buSzTx/>
              <a:buFontTx/>
              <a:buNone/>
              <a:tabLst>
                <a:tab pos="0" algn="l"/>
                <a:tab pos="404646" algn="l"/>
                <a:tab pos="810732" algn="l"/>
                <a:tab pos="1216818" algn="l"/>
                <a:tab pos="1622904" algn="l"/>
                <a:tab pos="2028990" algn="l"/>
                <a:tab pos="2435076" algn="l"/>
                <a:tab pos="2841162" algn="l"/>
                <a:tab pos="3247248" algn="l"/>
                <a:tab pos="3653334" algn="l"/>
                <a:tab pos="4059420" algn="l"/>
                <a:tab pos="4465506" algn="l"/>
                <a:tab pos="4871592" algn="l"/>
                <a:tab pos="5277678" algn="l"/>
                <a:tab pos="5683764" algn="l"/>
                <a:tab pos="6089850" algn="l"/>
                <a:tab pos="6495936" algn="l"/>
                <a:tab pos="6902022" algn="l"/>
                <a:tab pos="7308108" algn="l"/>
                <a:tab pos="7714194" algn="l"/>
                <a:tab pos="8120280" algn="l"/>
              </a:tabLst>
              <a:defRPr/>
            </a:pPr>
            <a:r>
              <a:rPr kumimoji="0" lang="en-US" sz="3200" b="1" i="0" u="none" strike="noStrike" kern="0" cap="none" spc="0" normalizeH="0" baseline="0" noProof="0" dirty="0" smtClean="0">
                <a:ln>
                  <a:noFill/>
                </a:ln>
                <a:solidFill>
                  <a:srgbClr val="002060"/>
                </a:solidFill>
                <a:effectLst>
                  <a:outerShdw blurRad="38100" dist="38100" dir="2700000" algn="tl">
                    <a:srgbClr val="FFFFFF"/>
                  </a:outerShdw>
                </a:effectLst>
                <a:uLnTx/>
                <a:uFillTx/>
                <a:latin typeface="Arial Black" panose="020B0A04020102020204" pitchFamily="34" charset="0"/>
                <a:ea typeface="+mn-ea"/>
                <a:cs typeface="Aharoni" pitchFamily="2" charset="-79"/>
              </a:rPr>
              <a:t>{</a:t>
            </a:r>
            <a:r>
              <a:rPr kumimoji="0" lang="en-US" sz="3200" b="1" i="0" u="none" strike="noStrike" kern="0" cap="none" spc="0" normalizeH="0" baseline="0" noProof="0" dirty="0" err="1" smtClean="0">
                <a:ln>
                  <a:noFill/>
                </a:ln>
                <a:solidFill>
                  <a:srgbClr val="002060"/>
                </a:solidFill>
                <a:effectLst>
                  <a:outerShdw blurRad="38100" dist="38100" dir="2700000" algn="tl">
                    <a:srgbClr val="FFFFFF"/>
                  </a:outerShdw>
                </a:effectLst>
                <a:uLnTx/>
                <a:uFillTx/>
                <a:latin typeface="Arial Black" panose="020B0A04020102020204" pitchFamily="34" charset="0"/>
                <a:ea typeface="+mn-ea"/>
                <a:cs typeface="Aharoni" pitchFamily="2" charset="-79"/>
              </a:rPr>
              <a:t>Introductionto</a:t>
            </a:r>
            <a:r>
              <a:rPr lang="en-US" sz="3200" b="1" kern="0" dirty="0" smtClean="0">
                <a:solidFill>
                  <a:srgbClr val="002060"/>
                </a:solidFill>
                <a:effectLst>
                  <a:outerShdw blurRad="38100" dist="38100" dir="2700000" algn="tl">
                    <a:srgbClr val="FFFFFF"/>
                  </a:outerShdw>
                </a:effectLst>
                <a:latin typeface="Arial Black" panose="020B0A04020102020204" pitchFamily="34" charset="0"/>
                <a:cs typeface="Aharoni" pitchFamily="2" charset="-79"/>
              </a:rPr>
              <a:t>c</a:t>
            </a:r>
            <a:r>
              <a:rPr kumimoji="0" lang="en-US" sz="3200" b="1" i="0" u="none" strike="noStrike" kern="0" cap="none" spc="0" normalizeH="0" baseline="0" noProof="0" dirty="0" smtClean="0">
                <a:ln>
                  <a:noFill/>
                </a:ln>
                <a:solidFill>
                  <a:srgbClr val="002060"/>
                </a:solidFill>
                <a:effectLst>
                  <a:outerShdw blurRad="38100" dist="38100" dir="2700000" algn="tl">
                    <a:srgbClr val="FFFFFF"/>
                  </a:outerShdw>
                </a:effectLst>
                <a:uLnTx/>
                <a:uFillTx/>
                <a:latin typeface="Arial Black" panose="020B0A04020102020204" pitchFamily="34" charset="0"/>
                <a:ea typeface="+mn-ea"/>
                <a:cs typeface="Aharoni" pitchFamily="2" charset="-79"/>
              </a:rPr>
              <a:t>ovid19}</a:t>
            </a:r>
            <a:endParaRPr kumimoji="0" lang="en-US" sz="3200" b="1" i="0" u="none" strike="noStrike" kern="0" cap="none" spc="0" normalizeH="0" baseline="0" noProof="0" dirty="0">
              <a:ln>
                <a:noFill/>
              </a:ln>
              <a:solidFill>
                <a:srgbClr val="002060"/>
              </a:solidFill>
              <a:effectLst>
                <a:outerShdw blurRad="38100" dist="38100" dir="2700000" algn="tl">
                  <a:srgbClr val="FFFFFF"/>
                </a:outerShdw>
              </a:effectLst>
              <a:uLnTx/>
              <a:uFillTx/>
              <a:latin typeface="Arial Black" panose="020B0A04020102020204" pitchFamily="34" charset="0"/>
              <a:ea typeface="+mn-ea"/>
              <a:cs typeface="Aharoni" pitchFamily="2" charset="-79"/>
            </a:endParaRPr>
          </a:p>
        </p:txBody>
      </p:sp>
      <p:sp>
        <p:nvSpPr>
          <p:cNvPr id="5" name="Title 1"/>
          <p:cNvSpPr txBox="1">
            <a:spLocks/>
          </p:cNvSpPr>
          <p:nvPr/>
        </p:nvSpPr>
        <p:spPr>
          <a:xfrm>
            <a:off x="529283" y="908720"/>
            <a:ext cx="7772400" cy="722511"/>
          </a:xfrm>
          <a:prstGeom prst="rect">
            <a:avLst/>
          </a:prstGeom>
        </p:spPr>
        <p:txBody>
          <a:bodyPr/>
          <a:lstStyle>
            <a:lvl1pPr algn="ctr" defTabSz="914400" rtl="0" eaLnBrk="1" latinLnBrk="0" hangingPunct="1">
              <a:spcBef>
                <a:spcPct val="0"/>
              </a:spcBef>
              <a:buNone/>
              <a:defRPr sz="3600" b="1" kern="1200">
                <a:solidFill>
                  <a:schemeClr val="tx1"/>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smtClean="0">
                <a:ln>
                  <a:noFill/>
                </a:ln>
                <a:solidFill>
                  <a:srgbClr val="C00000"/>
                </a:solidFill>
                <a:effectLst/>
                <a:uLnTx/>
                <a:uFillTx/>
                <a:latin typeface="Arial" panose="020B0604020202020204" pitchFamily="34" charset="0"/>
                <a:ea typeface="+mj-ea"/>
                <a:cs typeface="+mj-cs"/>
              </a:rPr>
              <a:t>How is it spread?</a:t>
            </a:r>
            <a:endParaRPr kumimoji="0" lang="en-GB" sz="2800" b="1" i="0" u="none" strike="noStrike" kern="1200" cap="none" spc="0" normalizeH="0" baseline="0" noProof="0" dirty="0">
              <a:ln>
                <a:noFill/>
              </a:ln>
              <a:solidFill>
                <a:srgbClr val="C00000"/>
              </a:solidFill>
              <a:effectLst/>
              <a:uLnTx/>
              <a:uFillTx/>
              <a:latin typeface="Arial" panose="020B0604020202020204" pitchFamily="34" charset="0"/>
              <a:ea typeface="+mj-ea"/>
              <a:cs typeface="+mj-cs"/>
            </a:endParaRPr>
          </a:p>
        </p:txBody>
      </p:sp>
    </p:spTree>
    <p:extLst>
      <p:ext uri="{BB962C8B-B14F-4D97-AF65-F5344CB8AC3E}">
        <p14:creationId xmlns:p14="http://schemas.microsoft.com/office/powerpoint/2010/main" val="22892848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fld id="{983A2A00-0F57-4C95-A58A-7A0795D8987F}" type="slidenum">
              <a:rPr lang="en-US" altLang="en-US" sz="1200" smtClean="0">
                <a:solidFill>
                  <a:srgbClr val="898989"/>
                </a:solidFill>
                <a:latin typeface="Trebuchet MS" pitchFamily="34" charset="0"/>
              </a:rPr>
              <a:pPr eaLnBrk="1" hangingPunct="1">
                <a:spcBef>
                  <a:spcPct val="0"/>
                </a:spcBef>
                <a:buFontTx/>
                <a:buNone/>
              </a:pPr>
              <a:t>13</a:t>
            </a:fld>
            <a:endParaRPr lang="en-US" altLang="en-US" sz="1200" smtClean="0">
              <a:solidFill>
                <a:srgbClr val="898989"/>
              </a:solidFill>
              <a:latin typeface="Trebuchet MS" pitchFamily="34" charset="0"/>
            </a:endParaRPr>
          </a:p>
        </p:txBody>
      </p:sp>
      <p:sp>
        <p:nvSpPr>
          <p:cNvPr id="11" name="TextBox 10"/>
          <p:cNvSpPr txBox="1"/>
          <p:nvPr/>
        </p:nvSpPr>
        <p:spPr>
          <a:xfrm>
            <a:off x="139036" y="188640"/>
            <a:ext cx="8897460" cy="584775"/>
          </a:xfrm>
          <a:prstGeom prst="rect">
            <a:avLst/>
          </a:prstGeom>
          <a:solidFill>
            <a:srgbClr val="FFFF00"/>
          </a:solidFill>
          <a:ln>
            <a:solidFill>
              <a:srgbClr val="FF0000"/>
            </a:solidFill>
          </a:ln>
        </p:spPr>
        <p:txBody>
          <a:bodyPr wrap="square">
            <a:spAutoFit/>
          </a:bodyPr>
          <a:lstStyle/>
          <a:p>
            <a:pPr algn="ctr">
              <a:defRPr/>
            </a:pPr>
            <a:r>
              <a:rPr lang="en-US" sz="3200" b="1" dirty="0" smtClean="0">
                <a:solidFill>
                  <a:srgbClr val="C00000"/>
                </a:solidFill>
              </a:rPr>
              <a:t>{COVID19SafetyInhouserules}</a:t>
            </a:r>
            <a:endParaRPr lang="en-US" sz="3200" b="1" dirty="0">
              <a:solidFill>
                <a:srgbClr val="C00000"/>
              </a:solidFill>
            </a:endParaRPr>
          </a:p>
        </p:txBody>
      </p:sp>
      <p:pic>
        <p:nvPicPr>
          <p:cNvPr id="10" name="Picture 9"/>
          <p:cNvPicPr>
            <a:picLocks noChangeAspect="1"/>
          </p:cNvPicPr>
          <p:nvPr/>
        </p:nvPicPr>
        <p:blipFill rotWithShape="1">
          <a:blip r:embed="rId2"/>
          <a:srcRect l="11379" t="11432" r="8966" b="14825"/>
          <a:stretch/>
        </p:blipFill>
        <p:spPr>
          <a:xfrm>
            <a:off x="139035" y="1052736"/>
            <a:ext cx="3798387" cy="2558097"/>
          </a:xfrm>
          <a:prstGeom prst="rect">
            <a:avLst/>
          </a:prstGeom>
        </p:spPr>
      </p:pic>
      <p:sp>
        <p:nvSpPr>
          <p:cNvPr id="5" name="Rectangle 4"/>
          <p:cNvSpPr/>
          <p:nvPr/>
        </p:nvSpPr>
        <p:spPr>
          <a:xfrm>
            <a:off x="539552" y="3801568"/>
            <a:ext cx="3056033" cy="830997"/>
          </a:xfrm>
          <a:prstGeom prst="rect">
            <a:avLst/>
          </a:prstGeom>
          <a:solidFill>
            <a:srgbClr val="FFC000"/>
          </a:solidFill>
        </p:spPr>
        <p:txBody>
          <a:bodyPr wrap="square">
            <a:spAutoFit/>
          </a:bodyPr>
          <a:lstStyle/>
          <a:p>
            <a:pPr lvl="0" algn="ctr">
              <a:defRPr/>
            </a:pPr>
            <a:r>
              <a:rPr lang="en-US" sz="2400" b="1" dirty="0">
                <a:solidFill>
                  <a:prstClr val="black"/>
                </a:solidFill>
              </a:rPr>
              <a:t>Ensure </a:t>
            </a:r>
            <a:r>
              <a:rPr lang="en-US" sz="2400" b="1" dirty="0">
                <a:solidFill>
                  <a:srgbClr val="0000CC"/>
                </a:solidFill>
              </a:rPr>
              <a:t>MASK</a:t>
            </a:r>
            <a:r>
              <a:rPr lang="en-US" sz="2400" b="1" dirty="0">
                <a:solidFill>
                  <a:prstClr val="black"/>
                </a:solidFill>
              </a:rPr>
              <a:t> </a:t>
            </a:r>
            <a:r>
              <a:rPr lang="en-US" sz="2400" b="1" dirty="0" smtClean="0">
                <a:solidFill>
                  <a:prstClr val="black"/>
                </a:solidFill>
              </a:rPr>
              <a:t>is worn all the times</a:t>
            </a:r>
            <a:endParaRPr lang="en-US" sz="2400" b="1" dirty="0">
              <a:solidFill>
                <a:prstClr val="black"/>
              </a:solidFill>
            </a:endParaRPr>
          </a:p>
        </p:txBody>
      </p:sp>
      <p:pic>
        <p:nvPicPr>
          <p:cNvPr id="14" name="Picture 13"/>
          <p:cNvPicPr>
            <a:picLocks noChangeAspect="1"/>
          </p:cNvPicPr>
          <p:nvPr/>
        </p:nvPicPr>
        <p:blipFill>
          <a:blip r:embed="rId3"/>
          <a:stretch>
            <a:fillRect/>
          </a:stretch>
        </p:blipFill>
        <p:spPr>
          <a:xfrm>
            <a:off x="4067944" y="836712"/>
            <a:ext cx="4569699" cy="3795853"/>
          </a:xfrm>
          <a:prstGeom prst="rect">
            <a:avLst/>
          </a:prstGeom>
        </p:spPr>
      </p:pic>
      <p:sp>
        <p:nvSpPr>
          <p:cNvPr id="15" name="Rectangle 14"/>
          <p:cNvSpPr/>
          <p:nvPr/>
        </p:nvSpPr>
        <p:spPr>
          <a:xfrm>
            <a:off x="2915816" y="5384092"/>
            <a:ext cx="2901255" cy="1200329"/>
          </a:xfrm>
          <a:prstGeom prst="rect">
            <a:avLst/>
          </a:prstGeom>
          <a:solidFill>
            <a:srgbClr val="FFC000"/>
          </a:solidFill>
        </p:spPr>
        <p:txBody>
          <a:bodyPr wrap="square">
            <a:spAutoFit/>
          </a:bodyPr>
          <a:lstStyle/>
          <a:p>
            <a:pPr lvl="0" algn="ctr">
              <a:defRPr/>
            </a:pPr>
            <a:r>
              <a:rPr lang="en-US" sz="2400" b="1" dirty="0">
                <a:solidFill>
                  <a:prstClr val="black"/>
                </a:solidFill>
              </a:rPr>
              <a:t>Wash your </a:t>
            </a:r>
            <a:r>
              <a:rPr lang="en-US" sz="2400" b="1" dirty="0" smtClean="0">
                <a:solidFill>
                  <a:prstClr val="black"/>
                </a:solidFill>
              </a:rPr>
              <a:t>hands regularly and thoroughly</a:t>
            </a:r>
            <a:endParaRPr lang="en-US" sz="2400" b="1" dirty="0">
              <a:solidFill>
                <a:prstClr val="black"/>
              </a:solidFill>
            </a:endParaRPr>
          </a:p>
        </p:txBody>
      </p:sp>
      <p:pic>
        <p:nvPicPr>
          <p:cNvPr id="16" name="Picture 15"/>
          <p:cNvPicPr>
            <a:picLocks noChangeAspect="1"/>
          </p:cNvPicPr>
          <p:nvPr/>
        </p:nvPicPr>
        <p:blipFill rotWithShape="1">
          <a:blip r:embed="rId4"/>
          <a:srcRect l="29920" t="26900" r="31100" b="20601"/>
          <a:stretch/>
        </p:blipFill>
        <p:spPr>
          <a:xfrm>
            <a:off x="5931511" y="3680001"/>
            <a:ext cx="3041618" cy="2304256"/>
          </a:xfrm>
          <a:prstGeom prst="rect">
            <a:avLst/>
          </a:prstGeom>
        </p:spPr>
      </p:pic>
    </p:spTree>
    <p:extLst>
      <p:ext uri="{BB962C8B-B14F-4D97-AF65-F5344CB8AC3E}">
        <p14:creationId xmlns:p14="http://schemas.microsoft.com/office/powerpoint/2010/main" val="1653713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age result for aud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133935">
            <a:off x="6240353" y="1788473"/>
            <a:ext cx="2527161" cy="25271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86178A0A-CF14-46D9-96E1-EA1C7D2FDEA7}" type="slidenum">
              <a:rPr lang="en-US" smtClean="0"/>
              <a:t>14</a:t>
            </a:fld>
            <a:endParaRPr lang="en-US" dirty="0"/>
          </a:p>
        </p:txBody>
      </p:sp>
      <p:sp>
        <p:nvSpPr>
          <p:cNvPr id="4" name="Text Placeholder 3"/>
          <p:cNvSpPr>
            <a:spLocks noGrp="1"/>
          </p:cNvSpPr>
          <p:nvPr>
            <p:ph type="body" sz="quarter" idx="12"/>
          </p:nvPr>
        </p:nvSpPr>
        <p:spPr>
          <a:xfrm>
            <a:off x="179512" y="332656"/>
            <a:ext cx="3744416" cy="5184576"/>
          </a:xfrm>
          <a:solidFill>
            <a:srgbClr val="92D050"/>
          </a:solidFill>
          <a:ln>
            <a:solidFill>
              <a:schemeClr val="accent1"/>
            </a:solidFill>
          </a:ln>
        </p:spPr>
        <p:txBody>
          <a:bodyPr>
            <a:noAutofit/>
          </a:bodyPr>
          <a:lstStyle/>
          <a:p>
            <a:r>
              <a:rPr lang="en-GB" b="1" u="sng" dirty="0">
                <a:ea typeface="Times New Roman"/>
                <a:cs typeface="Arial"/>
              </a:rPr>
              <a:t>E- learning – 2 hours </a:t>
            </a:r>
            <a:endParaRPr lang="en-SG" dirty="0">
              <a:ea typeface="Times New Roman"/>
              <a:cs typeface="Times New Roman"/>
            </a:endParaRPr>
          </a:p>
          <a:p>
            <a:r>
              <a:rPr lang="en-GB" b="1" dirty="0">
                <a:ea typeface="Times New Roman"/>
                <a:cs typeface="Arial"/>
              </a:rPr>
              <a:t> </a:t>
            </a:r>
            <a:r>
              <a:rPr lang="en-GB" b="1" dirty="0" smtClean="0">
                <a:ea typeface="Times New Roman"/>
                <a:cs typeface="Arial"/>
              </a:rPr>
              <a:t>U</a:t>
            </a:r>
            <a:r>
              <a:rPr lang="en-SG" dirty="0" smtClean="0">
                <a:solidFill>
                  <a:srgbClr val="000000"/>
                </a:solidFill>
                <a:ea typeface="Times New Roman"/>
                <a:cs typeface="Arial"/>
              </a:rPr>
              <a:t>K </a:t>
            </a:r>
            <a:r>
              <a:rPr lang="en-SG" dirty="0">
                <a:solidFill>
                  <a:srgbClr val="000000"/>
                </a:solidFill>
                <a:ea typeface="Times New Roman"/>
                <a:cs typeface="Arial"/>
              </a:rPr>
              <a:t>1: Importance of Workplace Safety and Health (WSH) </a:t>
            </a:r>
            <a:endParaRPr lang="en-SG" dirty="0">
              <a:ea typeface="Times New Roman"/>
              <a:cs typeface="Times New Roman"/>
            </a:endParaRPr>
          </a:p>
          <a:p>
            <a:pPr>
              <a:spcAft>
                <a:spcPts val="1200"/>
              </a:spcAft>
            </a:pPr>
            <a:r>
              <a:rPr lang="en-GB" dirty="0" smtClean="0">
                <a:ea typeface="Times New Roman"/>
                <a:cs typeface="Arial"/>
              </a:rPr>
              <a:t>UK </a:t>
            </a:r>
            <a:r>
              <a:rPr lang="en-GB" dirty="0">
                <a:ea typeface="Times New Roman"/>
                <a:cs typeface="Arial"/>
              </a:rPr>
              <a:t>3: Salient WSH legal and other requirements relevant to construction industry</a:t>
            </a:r>
            <a:endParaRPr lang="en-SG" dirty="0">
              <a:ea typeface="Times New Roman"/>
              <a:cs typeface="Times New Roman"/>
            </a:endParaRPr>
          </a:p>
          <a:p>
            <a:r>
              <a:rPr lang="en-SG" dirty="0" smtClean="0">
                <a:solidFill>
                  <a:srgbClr val="000000"/>
                </a:solidFill>
                <a:ea typeface="Times New Roman"/>
                <a:cs typeface="Arial"/>
              </a:rPr>
              <a:t>UK </a:t>
            </a:r>
            <a:r>
              <a:rPr lang="en-SG" dirty="0">
                <a:solidFill>
                  <a:srgbClr val="000000"/>
                </a:solidFill>
                <a:ea typeface="Times New Roman"/>
                <a:cs typeface="Arial"/>
              </a:rPr>
              <a:t>6: WSH duties and responsibilities of supervisor in the construction industry</a:t>
            </a:r>
            <a:endParaRPr lang="en-SG" dirty="0">
              <a:ea typeface="Times New Roman"/>
              <a:cs typeface="Times New Roman"/>
            </a:endParaRPr>
          </a:p>
          <a:p>
            <a:endParaRPr lang="en-SG" dirty="0"/>
          </a:p>
        </p:txBody>
      </p:sp>
      <p:sp>
        <p:nvSpPr>
          <p:cNvPr id="5" name="Rounded Rectangle 4"/>
          <p:cNvSpPr/>
          <p:nvPr/>
        </p:nvSpPr>
        <p:spPr>
          <a:xfrm>
            <a:off x="5709245" y="307025"/>
            <a:ext cx="3312368" cy="1499521"/>
          </a:xfrm>
          <a:prstGeom prst="roundRec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lumMod val="95000"/>
                    <a:lumOff val="5000"/>
                  </a:schemeClr>
                </a:solidFill>
              </a:rPr>
              <a:t>Did you complete e-learning study? If not- </a:t>
            </a:r>
            <a:r>
              <a:rPr lang="en-US" sz="2400" dirty="0" err="1" smtClean="0">
                <a:solidFill>
                  <a:schemeClr val="tx1">
                    <a:lumMod val="95000"/>
                    <a:lumOff val="5000"/>
                  </a:schemeClr>
                </a:solidFill>
              </a:rPr>
              <a:t>pls</a:t>
            </a:r>
            <a:r>
              <a:rPr lang="en-US" sz="2400" dirty="0" smtClean="0">
                <a:solidFill>
                  <a:schemeClr val="tx1">
                    <a:lumMod val="95000"/>
                    <a:lumOff val="5000"/>
                  </a:schemeClr>
                </a:solidFill>
              </a:rPr>
              <a:t> do by today</a:t>
            </a:r>
            <a:endParaRPr lang="en-SG" sz="2400" dirty="0">
              <a:solidFill>
                <a:schemeClr val="tx1">
                  <a:lumMod val="95000"/>
                  <a:lumOff val="5000"/>
                </a:schemeClr>
              </a:solidFill>
            </a:endParaRPr>
          </a:p>
        </p:txBody>
      </p:sp>
      <p:sp>
        <p:nvSpPr>
          <p:cNvPr id="7" name="Rounded Rectangle 6"/>
          <p:cNvSpPr/>
          <p:nvPr/>
        </p:nvSpPr>
        <p:spPr>
          <a:xfrm>
            <a:off x="4816684" y="3938812"/>
            <a:ext cx="3888431" cy="1722436"/>
          </a:xfrm>
          <a:prstGeom prst="round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As a FACILITATOR, I will monitor YOUR e-learning study from “Tracking System” in Trainer login account. </a:t>
            </a:r>
            <a:endParaRPr lang="en-SG" sz="2000" b="1" dirty="0">
              <a:solidFill>
                <a:schemeClr val="tx1"/>
              </a:solidFill>
            </a:endParaRPr>
          </a:p>
        </p:txBody>
      </p:sp>
      <p:sp>
        <p:nvSpPr>
          <p:cNvPr id="9" name="Rectangle 8"/>
          <p:cNvSpPr/>
          <p:nvPr/>
        </p:nvSpPr>
        <p:spPr>
          <a:xfrm>
            <a:off x="255993" y="5733256"/>
            <a:ext cx="8712968"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Ø"/>
            </a:pPr>
            <a:r>
              <a:rPr lang="en-US" dirty="0" smtClean="0">
                <a:solidFill>
                  <a:schemeClr val="tx1"/>
                </a:solidFill>
              </a:rPr>
              <a:t>User name and Password will be provided to login in e-learning platform </a:t>
            </a:r>
          </a:p>
          <a:p>
            <a:pPr marL="285750" indent="-285750">
              <a:buClr>
                <a:schemeClr val="tx1"/>
              </a:buClr>
              <a:buFont typeface="Wingdings" panose="05000000000000000000" pitchFamily="2" charset="2"/>
              <a:buChar char="Ø"/>
            </a:pPr>
            <a:r>
              <a:rPr lang="en-US" dirty="0" smtClean="0">
                <a:solidFill>
                  <a:schemeClr val="tx1"/>
                </a:solidFill>
              </a:rPr>
              <a:t>Visit www.eversafe.com.sg</a:t>
            </a:r>
            <a:r>
              <a:rPr lang="en-US" dirty="0">
                <a:solidFill>
                  <a:schemeClr val="tx1"/>
                </a:solidFill>
              </a:rPr>
              <a:t> </a:t>
            </a:r>
            <a:r>
              <a:rPr lang="en-US" dirty="0" smtClean="0">
                <a:solidFill>
                  <a:schemeClr val="tx1"/>
                </a:solidFill>
              </a:rPr>
              <a:t> &gt; click login &gt; Choose Blended Learning-Student &gt; Put user name and Password. After login, choose course name </a:t>
            </a:r>
            <a:endParaRPr lang="en-SG" dirty="0">
              <a:solidFill>
                <a:schemeClr val="tx1"/>
              </a:solidFill>
            </a:endParaRPr>
          </a:p>
        </p:txBody>
      </p:sp>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815120">
            <a:off x="3925214" y="1414240"/>
            <a:ext cx="2290828" cy="1476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200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42" t="7426" r="4398" b="20792"/>
          <a:stretch/>
        </p:blipFill>
        <p:spPr>
          <a:xfrm>
            <a:off x="175635" y="3243241"/>
            <a:ext cx="4190436" cy="1795017"/>
          </a:xfrm>
          <a:prstGeom prst="rect">
            <a:avLst/>
          </a:prstGeom>
        </p:spPr>
      </p:pic>
      <p:sp>
        <p:nvSpPr>
          <p:cNvPr id="5" name="TextBox 4"/>
          <p:cNvSpPr txBox="1"/>
          <p:nvPr/>
        </p:nvSpPr>
        <p:spPr>
          <a:xfrm>
            <a:off x="696943" y="1628800"/>
            <a:ext cx="2938953" cy="400110"/>
          </a:xfrm>
          <a:prstGeom prst="rect">
            <a:avLst/>
          </a:prstGeom>
          <a:solidFill>
            <a:schemeClr val="accent5">
              <a:lumMod val="40000"/>
              <a:lumOff val="60000"/>
            </a:schemeClr>
          </a:solidFill>
        </p:spPr>
        <p:txBody>
          <a:bodyPr wrap="square" rtlCol="0">
            <a:spAutoFit/>
          </a:bodyPr>
          <a:lstStyle/>
          <a:p>
            <a:pPr algn="ctr"/>
            <a:r>
              <a:rPr lang="en-US" sz="2000" b="1" u="sng" dirty="0">
                <a:solidFill>
                  <a:srgbClr val="0000FF"/>
                </a:solidFill>
              </a:rPr>
              <a:t>From computer</a:t>
            </a:r>
            <a:endParaRPr lang="en-SG" sz="2000" b="1" u="sng" dirty="0">
              <a:solidFill>
                <a:srgbClr val="0000FF"/>
              </a:solidFill>
            </a:endParaRPr>
          </a:p>
        </p:txBody>
      </p:sp>
      <p:sp>
        <p:nvSpPr>
          <p:cNvPr id="6" name="Rectangle 5"/>
          <p:cNvSpPr/>
          <p:nvPr/>
        </p:nvSpPr>
        <p:spPr>
          <a:xfrm>
            <a:off x="1826638" y="251394"/>
            <a:ext cx="5701145" cy="3948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Login to the student’s e-learning portal</a:t>
            </a:r>
            <a:endParaRPr lang="en-SG" sz="2000" b="1" dirty="0">
              <a:solidFill>
                <a:schemeClr val="tx1"/>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69798"/>
          <a:stretch/>
        </p:blipFill>
        <p:spPr>
          <a:xfrm>
            <a:off x="5076056" y="4914732"/>
            <a:ext cx="2022776" cy="1322580"/>
          </a:xfrm>
          <a:prstGeom prst="rect">
            <a:avLst/>
          </a:prstGeom>
          <a:ln>
            <a:solidFill>
              <a:srgbClr val="00B050"/>
            </a:solidFill>
          </a:ln>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5387" b="57845"/>
          <a:stretch/>
        </p:blipFill>
        <p:spPr>
          <a:xfrm>
            <a:off x="5004048" y="3064785"/>
            <a:ext cx="1814525" cy="1444335"/>
          </a:xfrm>
          <a:prstGeom prst="rect">
            <a:avLst/>
          </a:prstGeom>
          <a:ln>
            <a:solidFill>
              <a:srgbClr val="0000FF"/>
            </a:solidFill>
          </a:ln>
        </p:spPr>
      </p:pic>
      <p:sp>
        <p:nvSpPr>
          <p:cNvPr id="10" name="Rectangle 9"/>
          <p:cNvSpPr/>
          <p:nvPr/>
        </p:nvSpPr>
        <p:spPr>
          <a:xfrm>
            <a:off x="426375" y="2170785"/>
            <a:ext cx="2859446" cy="695493"/>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Step 1- go to website “www.eversafe.com.sg”</a:t>
            </a:r>
            <a:endParaRPr lang="en-SG" dirty="0">
              <a:solidFill>
                <a:schemeClr val="tx1"/>
              </a:solidFill>
            </a:endParaRPr>
          </a:p>
        </p:txBody>
      </p:sp>
      <p:cxnSp>
        <p:nvCxnSpPr>
          <p:cNvPr id="12" name="Straight Arrow Connector 11"/>
          <p:cNvCxnSpPr/>
          <p:nvPr/>
        </p:nvCxnSpPr>
        <p:spPr>
          <a:xfrm flipH="1">
            <a:off x="721376" y="2875629"/>
            <a:ext cx="178216" cy="358261"/>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16" name="Oval 15"/>
          <p:cNvSpPr/>
          <p:nvPr/>
        </p:nvSpPr>
        <p:spPr>
          <a:xfrm>
            <a:off x="229351" y="3233890"/>
            <a:ext cx="935183" cy="20543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cxnSp>
        <p:nvCxnSpPr>
          <p:cNvPr id="21" name="Straight Arrow Connector 20"/>
          <p:cNvCxnSpPr>
            <a:endCxn id="22" idx="4"/>
          </p:cNvCxnSpPr>
          <p:nvPr/>
        </p:nvCxnSpPr>
        <p:spPr>
          <a:xfrm flipV="1">
            <a:off x="3131840" y="3602360"/>
            <a:ext cx="287332" cy="1933744"/>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22" name="Oval 21"/>
          <p:cNvSpPr/>
          <p:nvPr/>
        </p:nvSpPr>
        <p:spPr>
          <a:xfrm>
            <a:off x="3304871" y="3391717"/>
            <a:ext cx="228601" cy="2106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6" name="Rectangle 25"/>
          <p:cNvSpPr/>
          <p:nvPr/>
        </p:nvSpPr>
        <p:spPr>
          <a:xfrm>
            <a:off x="502048" y="5536104"/>
            <a:ext cx="3318164" cy="485184"/>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Step 2- Click “Login”</a:t>
            </a:r>
            <a:endParaRPr lang="en-SG" dirty="0">
              <a:solidFill>
                <a:schemeClr val="tx1"/>
              </a:solidFill>
            </a:endParaRPr>
          </a:p>
        </p:txBody>
      </p:sp>
      <p:cxnSp>
        <p:nvCxnSpPr>
          <p:cNvPr id="31" name="Straight Connector 30"/>
          <p:cNvCxnSpPr/>
          <p:nvPr/>
        </p:nvCxnSpPr>
        <p:spPr>
          <a:xfrm>
            <a:off x="4471698" y="1586573"/>
            <a:ext cx="24655" cy="4794755"/>
          </a:xfrm>
          <a:prstGeom prst="line">
            <a:avLst/>
          </a:prstGeom>
          <a:ln w="57150">
            <a:solidFill>
              <a:srgbClr val="00FF00"/>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046465" y="1514565"/>
            <a:ext cx="2965189" cy="400110"/>
          </a:xfrm>
          <a:prstGeom prst="rect">
            <a:avLst/>
          </a:prstGeom>
          <a:solidFill>
            <a:schemeClr val="accent5">
              <a:lumMod val="40000"/>
              <a:lumOff val="60000"/>
            </a:schemeClr>
          </a:solidFill>
        </p:spPr>
        <p:txBody>
          <a:bodyPr wrap="square" rtlCol="0">
            <a:spAutoFit/>
          </a:bodyPr>
          <a:lstStyle/>
          <a:p>
            <a:pPr algn="ctr"/>
            <a:r>
              <a:rPr lang="en-US" sz="2000" b="1" u="sng" dirty="0">
                <a:solidFill>
                  <a:srgbClr val="0000FF"/>
                </a:solidFill>
              </a:rPr>
              <a:t>From mobile phone</a:t>
            </a:r>
            <a:endParaRPr lang="en-SG" sz="2000" b="1" u="sng" dirty="0">
              <a:solidFill>
                <a:srgbClr val="0000FF"/>
              </a:solidFill>
            </a:endParaRPr>
          </a:p>
        </p:txBody>
      </p:sp>
      <p:cxnSp>
        <p:nvCxnSpPr>
          <p:cNvPr id="33" name="Straight Arrow Connector 32"/>
          <p:cNvCxnSpPr>
            <a:endCxn id="34" idx="0"/>
          </p:cNvCxnSpPr>
          <p:nvPr/>
        </p:nvCxnSpPr>
        <p:spPr>
          <a:xfrm>
            <a:off x="5698852" y="2626098"/>
            <a:ext cx="222137" cy="405735"/>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34" name="Oval 33"/>
          <p:cNvSpPr/>
          <p:nvPr/>
        </p:nvSpPr>
        <p:spPr>
          <a:xfrm>
            <a:off x="5363861" y="3031833"/>
            <a:ext cx="1114255" cy="2722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5" name="Rectangle 34"/>
          <p:cNvSpPr/>
          <p:nvPr/>
        </p:nvSpPr>
        <p:spPr>
          <a:xfrm>
            <a:off x="4585810" y="1988840"/>
            <a:ext cx="2965215" cy="645088"/>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Step 1- go to website “www.eversafe.com.sg”</a:t>
            </a:r>
            <a:endParaRPr lang="en-SG" dirty="0">
              <a:solidFill>
                <a:schemeClr val="tx1"/>
              </a:solidFill>
            </a:endParaRPr>
          </a:p>
        </p:txBody>
      </p:sp>
      <p:sp>
        <p:nvSpPr>
          <p:cNvPr id="39" name="Rectangle 38"/>
          <p:cNvSpPr/>
          <p:nvPr/>
        </p:nvSpPr>
        <p:spPr>
          <a:xfrm>
            <a:off x="7047147" y="2780928"/>
            <a:ext cx="1921245" cy="588218"/>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Step 1a- click here, scroll down</a:t>
            </a:r>
            <a:endParaRPr lang="en-SG" dirty="0">
              <a:solidFill>
                <a:schemeClr val="tx1"/>
              </a:solidFill>
            </a:endParaRPr>
          </a:p>
        </p:txBody>
      </p:sp>
      <p:cxnSp>
        <p:nvCxnSpPr>
          <p:cNvPr id="40" name="Straight Arrow Connector 39"/>
          <p:cNvCxnSpPr>
            <a:stCxn id="39" idx="1"/>
          </p:cNvCxnSpPr>
          <p:nvPr/>
        </p:nvCxnSpPr>
        <p:spPr>
          <a:xfrm flipH="1">
            <a:off x="6813107" y="3075037"/>
            <a:ext cx="234040" cy="354915"/>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41" name="Oval 40"/>
          <p:cNvSpPr/>
          <p:nvPr/>
        </p:nvSpPr>
        <p:spPr>
          <a:xfrm>
            <a:off x="6535880" y="3391717"/>
            <a:ext cx="329150" cy="19309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47" name="Rectangle 46"/>
          <p:cNvSpPr/>
          <p:nvPr/>
        </p:nvSpPr>
        <p:spPr>
          <a:xfrm>
            <a:off x="7289315" y="4221598"/>
            <a:ext cx="1570204" cy="693134"/>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Step 2- click login</a:t>
            </a:r>
            <a:endParaRPr lang="en-SG" dirty="0">
              <a:solidFill>
                <a:schemeClr val="tx1"/>
              </a:solidFill>
            </a:endParaRPr>
          </a:p>
        </p:txBody>
      </p:sp>
      <p:cxnSp>
        <p:nvCxnSpPr>
          <p:cNvPr id="48" name="Straight Arrow Connector 47"/>
          <p:cNvCxnSpPr>
            <a:endCxn id="49" idx="7"/>
          </p:cNvCxnSpPr>
          <p:nvPr/>
        </p:nvCxnSpPr>
        <p:spPr>
          <a:xfrm flipH="1">
            <a:off x="5753008" y="4757474"/>
            <a:ext cx="1536308" cy="895074"/>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49" name="Oval 48"/>
          <p:cNvSpPr/>
          <p:nvPr/>
        </p:nvSpPr>
        <p:spPr>
          <a:xfrm>
            <a:off x="5397996" y="5623214"/>
            <a:ext cx="415922" cy="20030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5" name="Rectangle 24"/>
          <p:cNvSpPr/>
          <p:nvPr/>
        </p:nvSpPr>
        <p:spPr>
          <a:xfrm>
            <a:off x="307109" y="768844"/>
            <a:ext cx="8712968" cy="64393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Ø"/>
            </a:pPr>
            <a:r>
              <a:rPr lang="en-US" dirty="0" smtClean="0">
                <a:solidFill>
                  <a:schemeClr val="tx1"/>
                </a:solidFill>
              </a:rPr>
              <a:t>Visit </a:t>
            </a:r>
            <a:r>
              <a:rPr lang="en-US" dirty="0">
                <a:solidFill>
                  <a:schemeClr val="tx1"/>
                </a:solidFill>
              </a:rPr>
              <a:t>www.eversafe.com.sg  &gt; click login &gt; Choose Blended Learning-Student </a:t>
            </a:r>
            <a:r>
              <a:rPr lang="en-US" dirty="0" smtClean="0">
                <a:solidFill>
                  <a:schemeClr val="tx1"/>
                </a:solidFill>
              </a:rPr>
              <a:t>&gt;User Name: NRIC/FIN &gt; Show my login link&gt; Go to my page  </a:t>
            </a:r>
            <a:endParaRPr lang="en-SG" dirty="0">
              <a:solidFill>
                <a:schemeClr val="tx1"/>
              </a:solidFill>
            </a:endParaRPr>
          </a:p>
        </p:txBody>
      </p:sp>
    </p:spTree>
    <p:extLst>
      <p:ext uri="{BB962C8B-B14F-4D97-AF65-F5344CB8AC3E}">
        <p14:creationId xmlns:p14="http://schemas.microsoft.com/office/powerpoint/2010/main" val="1920556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280971" y="2166235"/>
            <a:ext cx="4401693" cy="4084674"/>
          </a:xfrm>
          <a:prstGeom prst="rect">
            <a:avLst/>
          </a:prstGeom>
        </p:spPr>
      </p:pic>
      <p:sp>
        <p:nvSpPr>
          <p:cNvPr id="6" name="Rectangle 5"/>
          <p:cNvSpPr/>
          <p:nvPr/>
        </p:nvSpPr>
        <p:spPr>
          <a:xfrm>
            <a:off x="307109" y="1587598"/>
            <a:ext cx="1879871" cy="1414978"/>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Step 3- click “Blended Learning- Student” from the list</a:t>
            </a:r>
            <a:endParaRPr lang="en-SG" dirty="0">
              <a:solidFill>
                <a:schemeClr val="tx1"/>
              </a:solidFill>
            </a:endParaRPr>
          </a:p>
        </p:txBody>
      </p:sp>
      <p:cxnSp>
        <p:nvCxnSpPr>
          <p:cNvPr id="7" name="Straight Arrow Connector 6"/>
          <p:cNvCxnSpPr/>
          <p:nvPr/>
        </p:nvCxnSpPr>
        <p:spPr>
          <a:xfrm>
            <a:off x="2186980" y="1701335"/>
            <a:ext cx="872852" cy="593752"/>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11" name="Rectangle 10"/>
          <p:cNvSpPr/>
          <p:nvPr/>
        </p:nvSpPr>
        <p:spPr>
          <a:xfrm>
            <a:off x="5122570" y="1555284"/>
            <a:ext cx="2692747" cy="404308"/>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Step 4- write NRIC/FIN </a:t>
            </a:r>
            <a:endParaRPr lang="en-SG" dirty="0">
              <a:solidFill>
                <a:schemeClr val="tx1"/>
              </a:solidFill>
            </a:endParaRPr>
          </a:p>
        </p:txBody>
      </p:sp>
      <p:cxnSp>
        <p:nvCxnSpPr>
          <p:cNvPr id="12" name="Straight Arrow Connector 11"/>
          <p:cNvCxnSpPr/>
          <p:nvPr/>
        </p:nvCxnSpPr>
        <p:spPr>
          <a:xfrm flipH="1">
            <a:off x="4572000" y="1974905"/>
            <a:ext cx="879299" cy="699371"/>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6547509" y="2135006"/>
            <a:ext cx="1647323" cy="689675"/>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Step 5- click here</a:t>
            </a:r>
            <a:endParaRPr lang="en-SG" dirty="0">
              <a:solidFill>
                <a:schemeClr val="tx1"/>
              </a:solidFill>
            </a:endParaRPr>
          </a:p>
        </p:txBody>
      </p:sp>
      <p:cxnSp>
        <p:nvCxnSpPr>
          <p:cNvPr id="16" name="Straight Arrow Connector 15"/>
          <p:cNvCxnSpPr/>
          <p:nvPr/>
        </p:nvCxnSpPr>
        <p:spPr>
          <a:xfrm flipH="1">
            <a:off x="6156176" y="2360356"/>
            <a:ext cx="391334" cy="296696"/>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6547509" y="3000095"/>
            <a:ext cx="2330896" cy="1243152"/>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Step 6- Check course name and click “Go to My Page”</a:t>
            </a:r>
            <a:endParaRPr lang="en-SG" dirty="0">
              <a:solidFill>
                <a:schemeClr val="tx1"/>
              </a:solidFill>
            </a:endParaRPr>
          </a:p>
        </p:txBody>
      </p:sp>
      <p:cxnSp>
        <p:nvCxnSpPr>
          <p:cNvPr id="19" name="Straight Arrow Connector 18"/>
          <p:cNvCxnSpPr/>
          <p:nvPr/>
        </p:nvCxnSpPr>
        <p:spPr>
          <a:xfrm flipH="1">
            <a:off x="4932040" y="3422648"/>
            <a:ext cx="1612216" cy="1431468"/>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6012160" y="3590277"/>
            <a:ext cx="562407" cy="1401342"/>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1826638" y="251394"/>
            <a:ext cx="5701145" cy="3948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Login to the student’s e-learning portal</a:t>
            </a:r>
            <a:endParaRPr lang="en-SG" sz="2000" b="1" dirty="0">
              <a:solidFill>
                <a:schemeClr val="tx1"/>
              </a:solidFill>
              <a:latin typeface="Arial" panose="020B0604020202020204" pitchFamily="34" charset="0"/>
              <a:cs typeface="Arial" panose="020B0604020202020204" pitchFamily="34" charset="0"/>
            </a:endParaRPr>
          </a:p>
        </p:txBody>
      </p:sp>
      <p:sp>
        <p:nvSpPr>
          <p:cNvPr id="14" name="Rectangle 13"/>
          <p:cNvSpPr/>
          <p:nvPr/>
        </p:nvSpPr>
        <p:spPr>
          <a:xfrm>
            <a:off x="307109" y="768844"/>
            <a:ext cx="8712968" cy="64393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Ø"/>
            </a:pPr>
            <a:r>
              <a:rPr lang="en-US" dirty="0" smtClean="0">
                <a:solidFill>
                  <a:schemeClr val="tx1"/>
                </a:solidFill>
              </a:rPr>
              <a:t>Visit </a:t>
            </a:r>
            <a:r>
              <a:rPr lang="en-US" dirty="0">
                <a:solidFill>
                  <a:schemeClr val="tx1"/>
                </a:solidFill>
              </a:rPr>
              <a:t>www.eversafe.com.sg  &gt; click login &gt; Choose Blended Learning-Student </a:t>
            </a:r>
            <a:r>
              <a:rPr lang="en-US" dirty="0" smtClean="0">
                <a:solidFill>
                  <a:schemeClr val="tx1"/>
                </a:solidFill>
              </a:rPr>
              <a:t>&gt;User Name: NRIC/FIN &gt; Show my login link&gt; Go to my page  </a:t>
            </a:r>
            <a:endParaRPr lang="en-SG" dirty="0">
              <a:solidFill>
                <a:schemeClr val="tx1"/>
              </a:solidFill>
            </a:endParaRPr>
          </a:p>
        </p:txBody>
      </p:sp>
      <p:sp>
        <p:nvSpPr>
          <p:cNvPr id="17" name="Oval 16"/>
          <p:cNvSpPr/>
          <p:nvPr/>
        </p:nvSpPr>
        <p:spPr>
          <a:xfrm>
            <a:off x="645317" y="59474"/>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9</a:t>
            </a:r>
            <a:endParaRPr lang="en-US" dirty="0"/>
          </a:p>
        </p:txBody>
      </p:sp>
    </p:spTree>
    <p:extLst>
      <p:ext uri="{BB962C8B-B14F-4D97-AF65-F5344CB8AC3E}">
        <p14:creationId xmlns:p14="http://schemas.microsoft.com/office/powerpoint/2010/main" val="31570372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6858000"/>
          </a:xfrm>
          <a:prstGeom prst="rect">
            <a:avLst/>
          </a:prstGeom>
        </p:spPr>
      </p:pic>
      <p:sp>
        <p:nvSpPr>
          <p:cNvPr id="19" name="Rounded Rectangle 18"/>
          <p:cNvSpPr/>
          <p:nvPr/>
        </p:nvSpPr>
        <p:spPr>
          <a:xfrm>
            <a:off x="197785" y="868961"/>
            <a:ext cx="8708411" cy="2710481"/>
          </a:xfrm>
          <a:prstGeom prst="roundRect">
            <a:avLst/>
          </a:prstGeom>
          <a:solidFill>
            <a:srgbClr val="FFFF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350" b="1" dirty="0">
              <a:solidFill>
                <a:srgbClr val="FF0000"/>
              </a:solidFill>
              <a:latin typeface="Arial" panose="020B0604020202020204" pitchFamily="34" charset="0"/>
              <a:cs typeface="Arial" panose="020B0604020202020204" pitchFamily="34" charset="0"/>
            </a:endParaRPr>
          </a:p>
          <a:p>
            <a:r>
              <a:rPr lang="en-IN" sz="1350" b="1" dirty="0">
                <a:solidFill>
                  <a:srgbClr val="FF0000"/>
                </a:solidFill>
                <a:latin typeface="Arial" panose="020B0604020202020204" pitchFamily="34" charset="0"/>
                <a:cs typeface="Arial" panose="020B0604020202020204" pitchFamily="34" charset="0"/>
              </a:rPr>
              <a:t>   </a:t>
            </a:r>
            <a:endParaRPr lang="en-IN" sz="1350" b="1" dirty="0" smtClean="0">
              <a:solidFill>
                <a:srgbClr val="FF0000"/>
              </a:solidFill>
              <a:latin typeface="Arial" panose="020B0604020202020204" pitchFamily="34" charset="0"/>
              <a:cs typeface="Arial" panose="020B0604020202020204" pitchFamily="34" charset="0"/>
            </a:endParaRPr>
          </a:p>
          <a:p>
            <a:r>
              <a:rPr lang="en-IN" sz="1350" b="1" u="sng" dirty="0" smtClean="0">
                <a:solidFill>
                  <a:srgbClr val="FF0000"/>
                </a:solidFill>
                <a:latin typeface="Arial" panose="020B0604020202020204" pitchFamily="34" charset="0"/>
                <a:cs typeface="Arial" panose="020B0604020202020204" pitchFamily="34" charset="0"/>
              </a:rPr>
              <a:t>Go </a:t>
            </a:r>
            <a:r>
              <a:rPr lang="en-IN" sz="1350" b="1" u="sng" dirty="0">
                <a:solidFill>
                  <a:srgbClr val="FF0000"/>
                </a:solidFill>
                <a:latin typeface="Arial" panose="020B0604020202020204" pitchFamily="34" charset="0"/>
                <a:cs typeface="Arial" panose="020B0604020202020204" pitchFamily="34" charset="0"/>
              </a:rPr>
              <a:t>to Teacher-SSTM  </a:t>
            </a:r>
          </a:p>
        </p:txBody>
      </p:sp>
      <p:sp>
        <p:nvSpPr>
          <p:cNvPr id="5" name="Round Diagonal Corner Rectangle 4"/>
          <p:cNvSpPr/>
          <p:nvPr/>
        </p:nvSpPr>
        <p:spPr>
          <a:xfrm>
            <a:off x="2353365" y="60158"/>
            <a:ext cx="5758985" cy="381038"/>
          </a:xfrm>
          <a:prstGeom prst="round2Diag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sz="1350"/>
          </a:p>
        </p:txBody>
      </p:sp>
      <p:sp>
        <p:nvSpPr>
          <p:cNvPr id="4" name="TextBox 3"/>
          <p:cNvSpPr txBox="1"/>
          <p:nvPr/>
        </p:nvSpPr>
        <p:spPr>
          <a:xfrm>
            <a:off x="2278090" y="48713"/>
            <a:ext cx="5930435" cy="415498"/>
          </a:xfrm>
          <a:prstGeom prst="rect">
            <a:avLst/>
          </a:prstGeom>
          <a:noFill/>
        </p:spPr>
        <p:txBody>
          <a:bodyPr wrap="square" rtlCol="0">
            <a:spAutoFit/>
          </a:bodyPr>
          <a:lstStyle/>
          <a:p>
            <a:pPr algn="ctr"/>
            <a:r>
              <a:rPr lang="en-US" sz="2100" b="1" dirty="0">
                <a:solidFill>
                  <a:schemeClr val="bg1"/>
                </a:solidFill>
              </a:rPr>
              <a:t>Launch “RA and SWP” from SSTM</a:t>
            </a:r>
            <a:endParaRPr lang="en-SG" sz="2100" b="1" dirty="0">
              <a:solidFill>
                <a:schemeClr val="bg1"/>
              </a:solidFill>
            </a:endParaRPr>
          </a:p>
        </p:txBody>
      </p:sp>
      <p:sp>
        <p:nvSpPr>
          <p:cNvPr id="6" name="Subtitle 2"/>
          <p:cNvSpPr>
            <a:spLocks noGrp="1"/>
          </p:cNvSpPr>
          <p:nvPr>
            <p:ph type="subTitle" idx="1"/>
          </p:nvPr>
        </p:nvSpPr>
        <p:spPr>
          <a:xfrm>
            <a:off x="2353365" y="483031"/>
            <a:ext cx="5771063" cy="277301"/>
          </a:xfrm>
        </p:spPr>
        <p:txBody>
          <a:bodyPr>
            <a:noAutofit/>
          </a:bodyPr>
          <a:lstStyle/>
          <a:p>
            <a:r>
              <a:rPr lang="en-IN" sz="1800" b="1" dirty="0">
                <a:solidFill>
                  <a:schemeClr val="tx1"/>
                </a:solidFill>
                <a:effectLst>
                  <a:outerShdw blurRad="38100" dist="38100" dir="2700000" algn="tl">
                    <a:srgbClr val="000000">
                      <a:alpha val="43137"/>
                    </a:srgbClr>
                  </a:outerShdw>
                </a:effectLst>
                <a:latin typeface="Roboto" pitchFamily="2" charset="0"/>
                <a:ea typeface="Roboto" pitchFamily="2" charset="0"/>
                <a:cs typeface="Myriad Arabic" panose="01010101010101010101" pitchFamily="50" charset="-78"/>
              </a:rPr>
              <a:t>Trainer to brief RA and SWP to Trainees (RA/SWP)</a:t>
            </a:r>
            <a:endParaRPr lang="en-IN" sz="1800" dirty="0">
              <a:solidFill>
                <a:schemeClr val="tx1"/>
              </a:solidFill>
              <a:effectLst>
                <a:outerShdw blurRad="38100" dist="38100" dir="2700000" algn="tl">
                  <a:srgbClr val="000000">
                    <a:alpha val="43137"/>
                  </a:srgbClr>
                </a:outerShdw>
              </a:effectLst>
              <a:latin typeface="Roboto" pitchFamily="2" charset="0"/>
              <a:ea typeface="Roboto" pitchFamily="2"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943" y="77598"/>
            <a:ext cx="1894205" cy="570659"/>
          </a:xfrm>
          <a:prstGeom prst="rect">
            <a:avLst/>
          </a:prstGeom>
        </p:spPr>
      </p:pic>
      <p:sp>
        <p:nvSpPr>
          <p:cNvPr id="16" name="TextBox 15"/>
          <p:cNvSpPr txBox="1"/>
          <p:nvPr/>
        </p:nvSpPr>
        <p:spPr>
          <a:xfrm>
            <a:off x="407312" y="2591491"/>
            <a:ext cx="3876655" cy="1015663"/>
          </a:xfrm>
          <a:prstGeom prst="rect">
            <a:avLst/>
          </a:prstGeom>
          <a:noFill/>
        </p:spPr>
        <p:txBody>
          <a:bodyPr wrap="square" rtlCol="0">
            <a:spAutoFit/>
          </a:bodyPr>
          <a:lstStyle/>
          <a:p>
            <a:pPr marL="192876" indent="-192876">
              <a:buAutoNum type="arabicPeriod"/>
            </a:pPr>
            <a:r>
              <a:rPr lang="en-IN" sz="1200" b="1" dirty="0"/>
              <a:t>Click “RA/SWP” tab</a:t>
            </a:r>
          </a:p>
          <a:p>
            <a:pPr marL="192876" indent="-192876">
              <a:buAutoNum type="arabicPeriod"/>
            </a:pPr>
            <a:r>
              <a:rPr lang="en-IN" sz="1200" b="1" dirty="0"/>
              <a:t>Choose Course</a:t>
            </a:r>
          </a:p>
          <a:p>
            <a:pPr marL="192876" indent="-192876">
              <a:buAutoNum type="arabicPeriod"/>
            </a:pPr>
            <a:r>
              <a:rPr lang="en-IN" sz="1200" b="1" dirty="0"/>
              <a:t>Choose Batch ID</a:t>
            </a:r>
          </a:p>
          <a:p>
            <a:pPr marL="192876" indent="-192876">
              <a:buAutoNum type="arabicPeriod"/>
            </a:pPr>
            <a:r>
              <a:rPr lang="en-IN" sz="1200" b="1" dirty="0"/>
              <a:t>Send Notification to all Students after briefing.</a:t>
            </a:r>
          </a:p>
          <a:p>
            <a:endParaRPr lang="en-IN" sz="1200" dirty="0"/>
          </a:p>
        </p:txBody>
      </p:sp>
      <p:sp>
        <p:nvSpPr>
          <p:cNvPr id="18" name="Rounded Rectangle 17"/>
          <p:cNvSpPr/>
          <p:nvPr/>
        </p:nvSpPr>
        <p:spPr>
          <a:xfrm>
            <a:off x="280969" y="3821308"/>
            <a:ext cx="8724365" cy="2794241"/>
          </a:xfrm>
          <a:prstGeom prst="roundRect">
            <a:avLst/>
          </a:prstGeom>
          <a:solidFill>
            <a:schemeClr val="accent1">
              <a:lumMod val="20000"/>
              <a:lumOff val="80000"/>
            </a:schemeClr>
          </a:solidFill>
          <a:ln w="285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4572" t="9902" r="25533" b="3115"/>
          <a:stretch/>
        </p:blipFill>
        <p:spPr>
          <a:xfrm>
            <a:off x="7703827" y="1008523"/>
            <a:ext cx="1244858" cy="1841041"/>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0107" y="4180391"/>
            <a:ext cx="1518056" cy="1844799"/>
          </a:xfrm>
          <a:prstGeom prst="rect">
            <a:avLst/>
          </a:prstGeom>
        </p:spPr>
      </p:pic>
      <p:sp>
        <p:nvSpPr>
          <p:cNvPr id="21" name="TextBox 20"/>
          <p:cNvSpPr txBox="1"/>
          <p:nvPr/>
        </p:nvSpPr>
        <p:spPr>
          <a:xfrm>
            <a:off x="5727798" y="4143587"/>
            <a:ext cx="3178398" cy="1815882"/>
          </a:xfrm>
          <a:prstGeom prst="rect">
            <a:avLst/>
          </a:prstGeom>
          <a:noFill/>
        </p:spPr>
        <p:txBody>
          <a:bodyPr wrap="square" rtlCol="0">
            <a:spAutoFit/>
          </a:bodyPr>
          <a:lstStyle/>
          <a:p>
            <a:r>
              <a:rPr lang="en-SG" sz="1400" b="1" dirty="0">
                <a:ea typeface="SimSun" panose="02010600030101010101" pitchFamily="2" charset="-122"/>
                <a:cs typeface="Myanmar Text" panose="020B0502040204020203" pitchFamily="34" charset="0"/>
              </a:rPr>
              <a:t>Student will receive </a:t>
            </a:r>
          </a:p>
          <a:p>
            <a:r>
              <a:rPr lang="en-SG" sz="1400" b="1" dirty="0">
                <a:ea typeface="SimSun" panose="02010600030101010101" pitchFamily="2" charset="-122"/>
                <a:cs typeface="Myanmar Text" panose="020B0502040204020203" pitchFamily="34" charset="0"/>
              </a:rPr>
              <a:t>E-mail or SMS </a:t>
            </a:r>
            <a:r>
              <a:rPr lang="en-SG" sz="1400" b="1" dirty="0" smtClean="0">
                <a:ea typeface="SimSun" panose="02010600030101010101" pitchFamily="2" charset="-122"/>
                <a:cs typeface="Myanmar Text" panose="020B0502040204020203" pitchFamily="34" charset="0"/>
              </a:rPr>
              <a:t>the </a:t>
            </a:r>
            <a:r>
              <a:rPr lang="en-SG" sz="1400" b="1" dirty="0">
                <a:ea typeface="SimSun" panose="02010600030101010101" pitchFamily="2" charset="-122"/>
                <a:cs typeface="Myanmar Text" panose="020B0502040204020203" pitchFamily="34" charset="0"/>
              </a:rPr>
              <a:t>“</a:t>
            </a:r>
            <a:r>
              <a:rPr lang="en-SG" sz="1400" b="1" dirty="0">
                <a:solidFill>
                  <a:srgbClr val="FF0000"/>
                </a:solidFill>
                <a:ea typeface="SimSun" panose="02010600030101010101" pitchFamily="2" charset="-122"/>
                <a:cs typeface="Myanmar Text" panose="020B0502040204020203" pitchFamily="34" charset="0"/>
              </a:rPr>
              <a:t>Risk Assessment and Safe Procedure Acknowledgement Form</a:t>
            </a:r>
            <a:r>
              <a:rPr lang="en-SG" sz="1400" b="1" dirty="0">
                <a:ea typeface="SimSun" panose="02010600030101010101" pitchFamily="2" charset="-122"/>
                <a:cs typeface="Myanmar Text" panose="020B0502040204020203" pitchFamily="34" charset="0"/>
              </a:rPr>
              <a:t>” </a:t>
            </a:r>
          </a:p>
          <a:p>
            <a:r>
              <a:rPr lang="en-SG" sz="1400" b="1" dirty="0" smtClean="0">
                <a:ea typeface="SimSun" panose="02010600030101010101" pitchFamily="2" charset="-122"/>
                <a:cs typeface="Myanmar Text" panose="020B0502040204020203" pitchFamily="34" charset="0"/>
              </a:rPr>
              <a:t>link</a:t>
            </a:r>
            <a:r>
              <a:rPr lang="en-SG" sz="1400" b="1" dirty="0">
                <a:ea typeface="SimSun" panose="02010600030101010101" pitchFamily="2" charset="-122"/>
                <a:cs typeface="Myanmar Text" panose="020B0502040204020203" pitchFamily="34" charset="0"/>
              </a:rPr>
              <a:t>, Student will have to </a:t>
            </a:r>
          </a:p>
          <a:p>
            <a:r>
              <a:rPr lang="en-SG" sz="1400" b="1" dirty="0">
                <a:ea typeface="SimSun" panose="02010600030101010101" pitchFamily="2" charset="-122"/>
                <a:cs typeface="Myanmar Text" panose="020B0502040204020203" pitchFamily="34" charset="0"/>
              </a:rPr>
              <a:t>click the “</a:t>
            </a:r>
            <a:r>
              <a:rPr lang="en-SG" sz="1400" b="1" dirty="0">
                <a:solidFill>
                  <a:srgbClr val="FF0000"/>
                </a:solidFill>
                <a:ea typeface="SimSun" panose="02010600030101010101" pitchFamily="2" charset="-122"/>
                <a:cs typeface="Myanmar Text" panose="020B0502040204020203" pitchFamily="34" charset="0"/>
              </a:rPr>
              <a:t>Link</a:t>
            </a:r>
            <a:r>
              <a:rPr lang="en-SG" sz="1400" b="1" dirty="0">
                <a:ea typeface="SimSun" panose="02010600030101010101" pitchFamily="2" charset="-122"/>
                <a:cs typeface="Myanmar Text" panose="020B0502040204020203" pitchFamily="34" charset="0"/>
              </a:rPr>
              <a:t>” and acknowledge that they have attended the briefing and click “</a:t>
            </a:r>
            <a:r>
              <a:rPr lang="en-SG" sz="1400" b="1" dirty="0">
                <a:solidFill>
                  <a:srgbClr val="FF0000"/>
                </a:solidFill>
                <a:ea typeface="SimSun" panose="02010600030101010101" pitchFamily="2" charset="-122"/>
                <a:cs typeface="Myanmar Text" panose="020B0502040204020203" pitchFamily="34" charset="0"/>
              </a:rPr>
              <a:t>Submit</a:t>
            </a:r>
            <a:r>
              <a:rPr lang="en-SG" sz="1400" b="1" dirty="0">
                <a:ea typeface="SimSun" panose="02010600030101010101" pitchFamily="2" charset="-122"/>
                <a:cs typeface="Myanmar Text" panose="020B0502040204020203" pitchFamily="34" charset="0"/>
              </a:rPr>
              <a:t>”</a:t>
            </a:r>
            <a:endParaRPr lang="en-IN" sz="1400" b="1" dirty="0"/>
          </a:p>
        </p:txBody>
      </p:sp>
      <p:sp>
        <p:nvSpPr>
          <p:cNvPr id="23" name="Rectangle 22"/>
          <p:cNvSpPr/>
          <p:nvPr/>
        </p:nvSpPr>
        <p:spPr>
          <a:xfrm>
            <a:off x="342671" y="952845"/>
            <a:ext cx="3492827" cy="1384995"/>
          </a:xfrm>
          <a:prstGeom prst="rect">
            <a:avLst/>
          </a:prstGeom>
        </p:spPr>
        <p:txBody>
          <a:bodyPr wrap="square">
            <a:spAutoFit/>
          </a:bodyPr>
          <a:lstStyle/>
          <a:p>
            <a:r>
              <a:rPr lang="en-IN" sz="1400" b="1" dirty="0">
                <a:solidFill>
                  <a:srgbClr val="7030A0"/>
                </a:solidFill>
                <a:latin typeface="Arial" panose="020B0604020202020204" pitchFamily="34" charset="0"/>
                <a:cs typeface="Arial" panose="020B0604020202020204" pitchFamily="34" charset="0"/>
              </a:rPr>
              <a:t>Dear Trainer, Please brief practical RA/SWP to Students before lunch time. </a:t>
            </a:r>
          </a:p>
          <a:p>
            <a:endParaRPr lang="en-IN" sz="1400" b="1" dirty="0" smtClean="0">
              <a:solidFill>
                <a:srgbClr val="7030A0"/>
              </a:solidFill>
              <a:latin typeface="Arial" panose="020B0604020202020204" pitchFamily="34" charset="0"/>
              <a:cs typeface="Arial" panose="020B0604020202020204" pitchFamily="34" charset="0"/>
            </a:endParaRPr>
          </a:p>
          <a:p>
            <a:r>
              <a:rPr lang="en-IN" sz="1400" b="1" dirty="0" smtClean="0">
                <a:solidFill>
                  <a:srgbClr val="7030A0"/>
                </a:solidFill>
                <a:latin typeface="Arial" panose="020B0604020202020204" pitchFamily="34" charset="0"/>
                <a:cs typeface="Arial" panose="020B0604020202020204" pitchFamily="34" charset="0"/>
              </a:rPr>
              <a:t>System </a:t>
            </a:r>
            <a:r>
              <a:rPr lang="en-IN" sz="1400" b="1" dirty="0">
                <a:solidFill>
                  <a:srgbClr val="7030A0"/>
                </a:solidFill>
                <a:latin typeface="Arial" panose="020B0604020202020204" pitchFamily="34" charset="0"/>
                <a:cs typeface="Arial" panose="020B0604020202020204" pitchFamily="34" charset="0"/>
              </a:rPr>
              <a:t>will lock the next session  attendance, if you are not done so.</a:t>
            </a:r>
          </a:p>
          <a:p>
            <a:r>
              <a:rPr lang="en-IN" sz="1400" b="1" dirty="0">
                <a:solidFill>
                  <a:srgbClr val="7030A0"/>
                </a:solidFill>
                <a:latin typeface="Arial" panose="020B0604020202020204" pitchFamily="34" charset="0"/>
                <a:cs typeface="Arial" panose="020B0604020202020204" pitchFamily="34" charset="0"/>
              </a:rPr>
              <a:t>Thank you </a:t>
            </a:r>
          </a:p>
        </p:txBody>
      </p:sp>
      <p:cxnSp>
        <p:nvCxnSpPr>
          <p:cNvPr id="30" name="Straight Arrow Connector 29"/>
          <p:cNvCxnSpPr/>
          <p:nvPr/>
        </p:nvCxnSpPr>
        <p:spPr>
          <a:xfrm>
            <a:off x="578032" y="3717032"/>
            <a:ext cx="8115300"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26202" y="2549952"/>
            <a:ext cx="260008" cy="253916"/>
          </a:xfrm>
          <a:prstGeom prst="rect">
            <a:avLst/>
          </a:prstGeom>
          <a:noFill/>
        </p:spPr>
        <p:txBody>
          <a:bodyPr wrap="none" rtlCol="0">
            <a:spAutoFit/>
          </a:bodyPr>
          <a:lstStyle/>
          <a:p>
            <a:r>
              <a:rPr lang="en-IN" sz="1050" b="1" dirty="0">
                <a:solidFill>
                  <a:srgbClr val="FFFF00"/>
                </a:solidFill>
              </a:rPr>
              <a:t>1</a:t>
            </a:r>
          </a:p>
        </p:txBody>
      </p:sp>
      <p:sp>
        <p:nvSpPr>
          <p:cNvPr id="34" name="TextBox 33"/>
          <p:cNvSpPr txBox="1"/>
          <p:nvPr/>
        </p:nvSpPr>
        <p:spPr>
          <a:xfrm>
            <a:off x="3473516" y="2914995"/>
            <a:ext cx="260008" cy="253916"/>
          </a:xfrm>
          <a:prstGeom prst="rect">
            <a:avLst/>
          </a:prstGeom>
          <a:noFill/>
        </p:spPr>
        <p:txBody>
          <a:bodyPr wrap="none" rtlCol="0">
            <a:spAutoFit/>
          </a:bodyPr>
          <a:lstStyle/>
          <a:p>
            <a:r>
              <a:rPr lang="en-IN" sz="1050" b="1" dirty="0">
                <a:solidFill>
                  <a:srgbClr val="FFFF00"/>
                </a:solidFill>
              </a:rPr>
              <a:t>2</a:t>
            </a:r>
          </a:p>
        </p:txBody>
      </p:sp>
      <p:sp>
        <p:nvSpPr>
          <p:cNvPr id="39" name="Subtitle 2"/>
          <p:cNvSpPr txBox="1">
            <a:spLocks/>
          </p:cNvSpPr>
          <p:nvPr/>
        </p:nvSpPr>
        <p:spPr>
          <a:xfrm>
            <a:off x="4053370" y="6653365"/>
            <a:ext cx="2102806" cy="313264"/>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050" b="1" i="1" spc="225" dirty="0"/>
              <a:t>www.eversafe.edu.sg</a:t>
            </a: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53370" y="1009091"/>
            <a:ext cx="3644971" cy="2068872"/>
          </a:xfrm>
          <a:prstGeom prst="rect">
            <a:avLst/>
          </a:prstGeom>
          <a:ln/>
        </p:spPr>
        <p:style>
          <a:lnRef idx="2">
            <a:schemeClr val="accent5"/>
          </a:lnRef>
          <a:fillRef idx="1">
            <a:schemeClr val="lt1"/>
          </a:fillRef>
          <a:effectRef idx="0">
            <a:schemeClr val="accent5"/>
          </a:effectRef>
          <a:fontRef idx="minor">
            <a:schemeClr val="dk1"/>
          </a:fontRef>
        </p:style>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9345" y="4006864"/>
            <a:ext cx="3632336" cy="2374464"/>
          </a:xfrm>
          <a:prstGeom prst="rect">
            <a:avLst/>
          </a:prstGeom>
          <a:ln w="38100">
            <a:solidFill>
              <a:schemeClr val="tx1"/>
            </a:solidFill>
          </a:ln>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26202" y="6236603"/>
            <a:ext cx="378244" cy="336472"/>
          </a:xfrm>
          <a:prstGeom prst="rect">
            <a:avLst/>
          </a:prstGeom>
        </p:spPr>
      </p:pic>
      <p:sp>
        <p:nvSpPr>
          <p:cNvPr id="26" name="Rectangle 25"/>
          <p:cNvSpPr/>
          <p:nvPr/>
        </p:nvSpPr>
        <p:spPr>
          <a:xfrm>
            <a:off x="4062055" y="2153985"/>
            <a:ext cx="509945" cy="18385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8379567" y="110445"/>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10</a:t>
            </a:r>
            <a:endParaRPr lang="en-US" dirty="0"/>
          </a:p>
        </p:txBody>
      </p:sp>
    </p:spTree>
    <p:extLst>
      <p:ext uri="{BB962C8B-B14F-4D97-AF65-F5344CB8AC3E}">
        <p14:creationId xmlns:p14="http://schemas.microsoft.com/office/powerpoint/2010/main" val="11902551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8681"/>
            <a:ext cx="7772400" cy="792088"/>
          </a:xfrm>
        </p:spPr>
        <p:txBody>
          <a:bodyPr/>
          <a:lstStyle/>
          <a:p>
            <a:r>
              <a:rPr lang="en-SG" dirty="0" smtClean="0"/>
              <a:t>Course Content Summary</a:t>
            </a:r>
            <a:endParaRPr lang="en-US" dirty="0"/>
          </a:p>
        </p:txBody>
      </p:sp>
      <p:sp>
        <p:nvSpPr>
          <p:cNvPr id="3" name="Subtitle 2"/>
          <p:cNvSpPr>
            <a:spLocks noGrp="1"/>
          </p:cNvSpPr>
          <p:nvPr>
            <p:ph type="subTitle" idx="1"/>
          </p:nvPr>
        </p:nvSpPr>
        <p:spPr>
          <a:xfrm>
            <a:off x="1259632" y="1628800"/>
            <a:ext cx="6400800" cy="4176464"/>
          </a:xfrm>
        </p:spPr>
        <p:txBody>
          <a:bodyPr/>
          <a:lstStyle/>
          <a:p>
            <a:pPr algn="l"/>
            <a:endParaRPr lang="en-SG" dirty="0"/>
          </a:p>
          <a:p>
            <a:pPr algn="l"/>
            <a:endParaRPr lang="en-SG" dirty="0" smtClean="0"/>
          </a:p>
          <a:p>
            <a:pPr algn="l"/>
            <a:endParaRPr lang="en-SG" dirty="0"/>
          </a:p>
          <a:p>
            <a:pPr algn="l"/>
            <a:endParaRPr lang="en-SG" dirty="0" smtClean="0"/>
          </a:p>
        </p:txBody>
      </p:sp>
      <p:sp>
        <p:nvSpPr>
          <p:cNvPr id="4" name="Slide Number Placeholder 3"/>
          <p:cNvSpPr>
            <a:spLocks noGrp="1"/>
          </p:cNvSpPr>
          <p:nvPr>
            <p:ph type="sldNum" sz="quarter" idx="12"/>
          </p:nvPr>
        </p:nvSpPr>
        <p:spPr/>
        <p:txBody>
          <a:bodyPr/>
          <a:lstStyle/>
          <a:p>
            <a:fld id="{7881ADEB-CFF6-46F9-B8F4-79DEE1C1E7F6}" type="slidenum">
              <a:rPr lang="en-US" altLang="en-US" smtClean="0">
                <a:solidFill>
                  <a:prstClr val="black"/>
                </a:solidFill>
              </a:rPr>
              <a:pPr/>
              <a:t>18</a:t>
            </a:fld>
            <a:endParaRPr lang="en-US" altLang="en-US">
              <a:solidFill>
                <a:prstClr val="black"/>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835923418"/>
              </p:ext>
            </p:extLst>
          </p:nvPr>
        </p:nvGraphicFramePr>
        <p:xfrm>
          <a:off x="1331640" y="2132856"/>
          <a:ext cx="6096000" cy="323596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xmlns="" val="2101573074"/>
                    </a:ext>
                  </a:extLst>
                </a:gridCol>
                <a:gridCol w="2255912">
                  <a:extLst>
                    <a:ext uri="{9D8B030D-6E8A-4147-A177-3AD203B41FA5}">
                      <a16:colId xmlns:a16="http://schemas.microsoft.com/office/drawing/2014/main" xmlns="" val="3526816567"/>
                    </a:ext>
                  </a:extLst>
                </a:gridCol>
                <a:gridCol w="768424">
                  <a:extLst>
                    <a:ext uri="{9D8B030D-6E8A-4147-A177-3AD203B41FA5}">
                      <a16:colId xmlns:a16="http://schemas.microsoft.com/office/drawing/2014/main" xmlns="" val="580241818"/>
                    </a:ext>
                  </a:extLst>
                </a:gridCol>
                <a:gridCol w="2279576">
                  <a:extLst>
                    <a:ext uri="{9D8B030D-6E8A-4147-A177-3AD203B41FA5}">
                      <a16:colId xmlns:a16="http://schemas.microsoft.com/office/drawing/2014/main" xmlns="" val="3334657458"/>
                    </a:ext>
                  </a:extLst>
                </a:gridCol>
              </a:tblGrid>
              <a:tr h="370840">
                <a:tc>
                  <a:txBody>
                    <a:bodyPr/>
                    <a:lstStyle/>
                    <a:p>
                      <a:endParaRPr lang="en-US" dirty="0"/>
                    </a:p>
                  </a:txBody>
                  <a:tcPr/>
                </a:tc>
                <a:tc>
                  <a:txBody>
                    <a:bodyPr/>
                    <a:lstStyle/>
                    <a:p>
                      <a:r>
                        <a:rPr lang="en-US" dirty="0" smtClean="0"/>
                        <a:t>Performance</a:t>
                      </a:r>
                      <a:r>
                        <a:rPr lang="en-US" baseline="0" dirty="0" smtClean="0"/>
                        <a:t> Statements</a:t>
                      </a:r>
                      <a:endParaRPr lang="en-US" dirty="0"/>
                    </a:p>
                  </a:txBody>
                  <a:tcPr/>
                </a:tc>
                <a:tc>
                  <a:txBody>
                    <a:bodyPr/>
                    <a:lstStyle/>
                    <a:p>
                      <a:endParaRPr lang="en-US"/>
                    </a:p>
                  </a:txBody>
                  <a:tcPr/>
                </a:tc>
                <a:tc>
                  <a:txBody>
                    <a:bodyPr/>
                    <a:lstStyle/>
                    <a:p>
                      <a:r>
                        <a:rPr lang="en-US" dirty="0" smtClean="0"/>
                        <a:t>Underpinning Knowledge</a:t>
                      </a:r>
                      <a:endParaRPr lang="en-US" dirty="0"/>
                    </a:p>
                  </a:txBody>
                  <a:tcPr/>
                </a:tc>
                <a:extLst>
                  <a:ext uri="{0D108BD9-81ED-4DB2-BD59-A6C34878D82A}">
                    <a16:rowId xmlns:a16="http://schemas.microsoft.com/office/drawing/2014/main" xmlns="" val="2510515779"/>
                  </a:ext>
                </a:extLst>
              </a:tr>
              <a:tr h="370840">
                <a:tc>
                  <a:txBody>
                    <a:bodyPr/>
                    <a:lstStyle/>
                    <a:p>
                      <a:r>
                        <a:rPr lang="en-US" dirty="0" smtClean="0"/>
                        <a:t>PS1</a:t>
                      </a:r>
                      <a:endParaRPr lang="en-US" dirty="0"/>
                    </a:p>
                  </a:txBody>
                  <a:tcPr/>
                </a:tc>
                <a:tc>
                  <a:txBody>
                    <a:bodyPr/>
                    <a:lstStyle/>
                    <a:p>
                      <a:r>
                        <a:rPr lang="en-US" dirty="0" err="1" smtClean="0"/>
                        <a:t>jhgfjgsdfgk</a:t>
                      </a:r>
                      <a:endParaRPr lang="en-US" dirty="0"/>
                    </a:p>
                  </a:txBody>
                  <a:tcPr/>
                </a:tc>
                <a:tc>
                  <a:txBody>
                    <a:bodyPr/>
                    <a:lstStyle/>
                    <a:p>
                      <a:r>
                        <a:rPr lang="en-US" dirty="0" smtClean="0"/>
                        <a:t>UK1</a:t>
                      </a:r>
                      <a:endParaRPr lang="en-US" dirty="0"/>
                    </a:p>
                  </a:txBody>
                  <a:tcPr/>
                </a:tc>
                <a:tc>
                  <a:txBody>
                    <a:bodyPr/>
                    <a:lstStyle/>
                    <a:p>
                      <a:r>
                        <a:rPr lang="en-US" dirty="0" err="1" smtClean="0"/>
                        <a:t>jyfgsgfkjs</a:t>
                      </a:r>
                      <a:endParaRPr lang="en-US" dirty="0"/>
                    </a:p>
                  </a:txBody>
                  <a:tcPr/>
                </a:tc>
                <a:extLst>
                  <a:ext uri="{0D108BD9-81ED-4DB2-BD59-A6C34878D82A}">
                    <a16:rowId xmlns:a16="http://schemas.microsoft.com/office/drawing/2014/main" xmlns="" val="2059526101"/>
                  </a:ext>
                </a:extLst>
              </a:tr>
              <a:tr h="370840">
                <a:tc>
                  <a:txBody>
                    <a:bodyPr/>
                    <a:lstStyle/>
                    <a:p>
                      <a:endParaRPr lang="en-US"/>
                    </a:p>
                  </a:txBody>
                  <a:tcPr/>
                </a:tc>
                <a:tc>
                  <a:txBody>
                    <a:bodyPr/>
                    <a:lstStyle/>
                    <a:p>
                      <a:endParaRPr lang="en-US" dirty="0"/>
                    </a:p>
                  </a:txBody>
                  <a:tcPr/>
                </a:tc>
                <a:tc>
                  <a:txBody>
                    <a:bodyPr/>
                    <a:lstStyle/>
                    <a:p>
                      <a:r>
                        <a:rPr lang="en-US" dirty="0" smtClean="0"/>
                        <a:t>UK2</a:t>
                      </a:r>
                      <a:endParaRPr lang="en-US" dirty="0"/>
                    </a:p>
                  </a:txBody>
                  <a:tcPr/>
                </a:tc>
                <a:tc>
                  <a:txBody>
                    <a:bodyPr/>
                    <a:lstStyle/>
                    <a:p>
                      <a:r>
                        <a:rPr lang="en-US" dirty="0" err="1" smtClean="0"/>
                        <a:t>jhfjgskjfskhf</a:t>
                      </a:r>
                      <a:endParaRPr lang="en-US" dirty="0"/>
                    </a:p>
                  </a:txBody>
                  <a:tcPr/>
                </a:tc>
                <a:extLst>
                  <a:ext uri="{0D108BD9-81ED-4DB2-BD59-A6C34878D82A}">
                    <a16:rowId xmlns:a16="http://schemas.microsoft.com/office/drawing/2014/main" xmlns="" val="1628532581"/>
                  </a:ext>
                </a:extLst>
              </a:tr>
              <a:tr h="370840">
                <a:tc>
                  <a:txBody>
                    <a:bodyPr/>
                    <a:lstStyle/>
                    <a:p>
                      <a:r>
                        <a:rPr lang="en-US" dirty="0" smtClean="0"/>
                        <a:t>PS2</a:t>
                      </a:r>
                      <a:endParaRPr lang="en-US" dirty="0"/>
                    </a:p>
                  </a:txBody>
                  <a:tcPr/>
                </a:tc>
                <a:tc>
                  <a:txBody>
                    <a:bodyPr/>
                    <a:lstStyle/>
                    <a:p>
                      <a:r>
                        <a:rPr lang="en-US" dirty="0" err="1" smtClean="0"/>
                        <a:t>shgfhgskfjsjf</a:t>
                      </a:r>
                      <a:endParaRPr lang="en-US" dirty="0"/>
                    </a:p>
                  </a:txBody>
                  <a:tcPr/>
                </a:tc>
                <a:tc>
                  <a:txBody>
                    <a:bodyPr/>
                    <a:lstStyle/>
                    <a:p>
                      <a:r>
                        <a:rPr lang="en-US" dirty="0" smtClean="0"/>
                        <a:t>UK3</a:t>
                      </a:r>
                      <a:endParaRPr lang="en-US" dirty="0"/>
                    </a:p>
                  </a:txBody>
                  <a:tcPr/>
                </a:tc>
                <a:tc>
                  <a:txBody>
                    <a:bodyPr/>
                    <a:lstStyle/>
                    <a:p>
                      <a:r>
                        <a:rPr lang="en-US" dirty="0" err="1" smtClean="0"/>
                        <a:t>jhagjhdgajf</a:t>
                      </a:r>
                      <a:endParaRPr lang="en-US" dirty="0"/>
                    </a:p>
                  </a:txBody>
                  <a:tcPr/>
                </a:tc>
                <a:extLst>
                  <a:ext uri="{0D108BD9-81ED-4DB2-BD59-A6C34878D82A}">
                    <a16:rowId xmlns:a16="http://schemas.microsoft.com/office/drawing/2014/main" xmlns="" val="905816776"/>
                  </a:ext>
                </a:extLst>
              </a:tr>
              <a:tr h="370840">
                <a:tc>
                  <a:txBody>
                    <a:bodyPr/>
                    <a:lstStyle/>
                    <a:p>
                      <a:endParaRPr lang="en-US"/>
                    </a:p>
                  </a:txBody>
                  <a:tcPr/>
                </a:tc>
                <a:tc>
                  <a:txBody>
                    <a:bodyPr/>
                    <a:lstStyle/>
                    <a:p>
                      <a:endParaRPr lang="en-US"/>
                    </a:p>
                  </a:txBody>
                  <a:tcPr/>
                </a:tc>
                <a:tc>
                  <a:txBody>
                    <a:bodyPr/>
                    <a:lstStyle/>
                    <a:p>
                      <a:r>
                        <a:rPr lang="en-US" dirty="0" smtClean="0"/>
                        <a:t>UK4</a:t>
                      </a:r>
                      <a:endParaRPr lang="en-US" dirty="0"/>
                    </a:p>
                  </a:txBody>
                  <a:tcPr/>
                </a:tc>
                <a:tc>
                  <a:txBody>
                    <a:bodyPr/>
                    <a:lstStyle/>
                    <a:p>
                      <a:r>
                        <a:rPr lang="en-US" dirty="0" err="1" smtClean="0"/>
                        <a:t>jhgjhgkjas</a:t>
                      </a:r>
                      <a:endParaRPr lang="en-US" dirty="0"/>
                    </a:p>
                  </a:txBody>
                  <a:tcPr/>
                </a:tc>
                <a:extLst>
                  <a:ext uri="{0D108BD9-81ED-4DB2-BD59-A6C34878D82A}">
                    <a16:rowId xmlns:a16="http://schemas.microsoft.com/office/drawing/2014/main" xmlns="" val="559902456"/>
                  </a:ext>
                </a:extLst>
              </a:tr>
              <a:tr h="370840">
                <a:tc>
                  <a:txBody>
                    <a:bodyPr/>
                    <a:lstStyle/>
                    <a:p>
                      <a:endParaRPr lang="en-US"/>
                    </a:p>
                  </a:txBody>
                  <a:tcPr/>
                </a:tc>
                <a:tc>
                  <a:txBody>
                    <a:bodyPr/>
                    <a:lstStyle/>
                    <a:p>
                      <a:endParaRPr lang="en-US"/>
                    </a:p>
                  </a:txBody>
                  <a:tcPr/>
                </a:tc>
                <a:tc>
                  <a:txBody>
                    <a:bodyPr/>
                    <a:lstStyle/>
                    <a:p>
                      <a:r>
                        <a:rPr lang="en-US" dirty="0" smtClean="0"/>
                        <a:t>UK5</a:t>
                      </a:r>
                      <a:endParaRPr lang="en-US" dirty="0"/>
                    </a:p>
                  </a:txBody>
                  <a:tcPr/>
                </a:tc>
                <a:tc>
                  <a:txBody>
                    <a:bodyPr/>
                    <a:lstStyle/>
                    <a:p>
                      <a:r>
                        <a:rPr lang="en-US" dirty="0" err="1" smtClean="0"/>
                        <a:t>jhgagjf</a:t>
                      </a:r>
                      <a:endParaRPr lang="en-US" dirty="0"/>
                    </a:p>
                  </a:txBody>
                  <a:tcPr/>
                </a:tc>
                <a:extLst>
                  <a:ext uri="{0D108BD9-81ED-4DB2-BD59-A6C34878D82A}">
                    <a16:rowId xmlns:a16="http://schemas.microsoft.com/office/drawing/2014/main" xmlns="" val="155293221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220033636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xmlns="" val="73496841"/>
                  </a:ext>
                </a:extLst>
              </a:tr>
            </a:tbl>
          </a:graphicData>
        </a:graphic>
      </p:graphicFrame>
    </p:spTree>
    <p:extLst>
      <p:ext uri="{BB962C8B-B14F-4D97-AF65-F5344CB8AC3E}">
        <p14:creationId xmlns:p14="http://schemas.microsoft.com/office/powerpoint/2010/main" val="1583253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028384" y="6304235"/>
            <a:ext cx="874440" cy="365125"/>
          </a:xfrm>
        </p:spPr>
        <p:txBody>
          <a:bodyPr/>
          <a:lstStyle/>
          <a:p>
            <a:fld id="{86178A0A-CF14-46D9-96E1-EA1C7D2FDEA7}" type="slidenum">
              <a:rPr lang="en-US" smtClean="0">
                <a:solidFill>
                  <a:prstClr val="black"/>
                </a:solidFill>
              </a:rPr>
              <a:pPr/>
              <a:t>19</a:t>
            </a:fld>
            <a:endParaRPr lang="en-US" dirty="0">
              <a:solidFill>
                <a:prstClr val="black"/>
              </a:solidFill>
            </a:endParaRPr>
          </a:p>
        </p:txBody>
      </p:sp>
      <p:sp>
        <p:nvSpPr>
          <p:cNvPr id="6" name="Text Placeholder 3"/>
          <p:cNvSpPr>
            <a:spLocks noGrp="1"/>
          </p:cNvSpPr>
          <p:nvPr>
            <p:ph type="body" sz="quarter" idx="12"/>
          </p:nvPr>
        </p:nvSpPr>
        <p:spPr>
          <a:xfrm>
            <a:off x="323528" y="333375"/>
            <a:ext cx="8064500" cy="647353"/>
          </a:xfrm>
        </p:spPr>
        <p:txBody>
          <a:bodyPr>
            <a:normAutofit/>
          </a:bodyPr>
          <a:lstStyle/>
          <a:p>
            <a:r>
              <a:rPr lang="en-US" sz="1800" dirty="0" smtClean="0"/>
              <a:t>PS1: </a:t>
            </a:r>
            <a:r>
              <a:rPr lang="en-US" sz="1800" dirty="0"/>
              <a:t>Explain and interpret salient WSH legislations and </a:t>
            </a:r>
            <a:r>
              <a:rPr lang="en-US" sz="1800" dirty="0" smtClean="0"/>
              <a:t>other requirements relevant to construction </a:t>
            </a:r>
            <a:r>
              <a:rPr lang="en-US" sz="1800" dirty="0"/>
              <a:t>industry</a:t>
            </a:r>
          </a:p>
        </p:txBody>
      </p:sp>
      <p:sp>
        <p:nvSpPr>
          <p:cNvPr id="4" name="Rectangle 3"/>
          <p:cNvSpPr/>
          <p:nvPr/>
        </p:nvSpPr>
        <p:spPr>
          <a:xfrm>
            <a:off x="347056" y="1772816"/>
            <a:ext cx="8329399" cy="3354765"/>
          </a:xfrm>
          <a:prstGeom prst="rect">
            <a:avLst/>
          </a:prstGeom>
          <a:solidFill>
            <a:schemeClr val="accent3">
              <a:lumMod val="20000"/>
              <a:lumOff val="80000"/>
            </a:schemeClr>
          </a:solidFill>
        </p:spPr>
        <p:txBody>
          <a:bodyPr wrap="square">
            <a:spAutoFit/>
          </a:bodyPr>
          <a:lstStyle/>
          <a:p>
            <a:r>
              <a:rPr lang="en-US" sz="4400" b="1" dirty="0">
                <a:solidFill>
                  <a:srgbClr val="0000FF"/>
                </a:solidFill>
              </a:rPr>
              <a:t>UK1 Importance of Workplace Safety and </a:t>
            </a:r>
            <a:r>
              <a:rPr lang="en-US" sz="4400" b="1" dirty="0" smtClean="0">
                <a:solidFill>
                  <a:srgbClr val="0000FF"/>
                </a:solidFill>
              </a:rPr>
              <a:t>Health</a:t>
            </a:r>
          </a:p>
          <a:p>
            <a:endParaRPr lang="en-US" sz="2000" b="1" dirty="0" smtClean="0">
              <a:solidFill>
                <a:srgbClr val="0000FF"/>
              </a:solidFill>
            </a:endParaRPr>
          </a:p>
          <a:p>
            <a:pPr marL="442913" lvl="0" indent="-266700">
              <a:lnSpc>
                <a:spcPct val="150000"/>
              </a:lnSpc>
            </a:pPr>
            <a:r>
              <a:rPr lang="en-US" sz="2000" b="1" dirty="0"/>
              <a:t>1.1  Importance of Workplace Safety and Health  (</a:t>
            </a:r>
            <a:r>
              <a:rPr lang="en-US" sz="2000" b="1" dirty="0" smtClean="0"/>
              <a:t>WSH)</a:t>
            </a:r>
          </a:p>
          <a:p>
            <a:pPr marL="442913" lvl="0" indent="-266700">
              <a:lnSpc>
                <a:spcPct val="150000"/>
              </a:lnSpc>
            </a:pPr>
            <a:r>
              <a:rPr lang="en-US" sz="2000" b="1" dirty="0" smtClean="0"/>
              <a:t>1.2   Workplace safety and health reports and statistics</a:t>
            </a:r>
            <a:endParaRPr lang="en-US" sz="2000" b="1" dirty="0" smtClean="0">
              <a:solidFill>
                <a:srgbClr val="0000FF"/>
              </a:solidFill>
            </a:endParaRPr>
          </a:p>
          <a:p>
            <a:r>
              <a:rPr lang="en-US" sz="4400" b="1" dirty="0" smtClean="0">
                <a:solidFill>
                  <a:srgbClr val="0000FF"/>
                </a:solidFill>
              </a:rPr>
              <a:t> </a:t>
            </a:r>
            <a:endParaRPr lang="en-SG" sz="4400" b="1" dirty="0">
              <a:solidFill>
                <a:srgbClr val="0000FF"/>
              </a:solidFill>
            </a:endParaRPr>
          </a:p>
        </p:txBody>
      </p:sp>
      <p:sp>
        <p:nvSpPr>
          <p:cNvPr id="7" name="Oval 6"/>
          <p:cNvSpPr/>
          <p:nvPr/>
        </p:nvSpPr>
        <p:spPr>
          <a:xfrm>
            <a:off x="5220072" y="2492896"/>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smtClean="0"/>
              <a:t>12b</a:t>
            </a:r>
            <a:endParaRPr lang="en-US" sz="1200" dirty="0"/>
          </a:p>
        </p:txBody>
      </p:sp>
    </p:spTree>
    <p:extLst>
      <p:ext uri="{BB962C8B-B14F-4D97-AF65-F5344CB8AC3E}">
        <p14:creationId xmlns:p14="http://schemas.microsoft.com/office/powerpoint/2010/main" val="19680151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6178A0A-CF14-46D9-96E1-EA1C7D2FDEA7}" type="slidenum">
              <a:rPr lang="en-US" smtClean="0"/>
              <a:t>2</a:t>
            </a:fld>
            <a:endParaRPr lang="en-US" dirty="0"/>
          </a:p>
        </p:txBody>
      </p:sp>
      <p:sp>
        <p:nvSpPr>
          <p:cNvPr id="3" name="Text Placeholder 2"/>
          <p:cNvSpPr>
            <a:spLocks noGrp="1"/>
          </p:cNvSpPr>
          <p:nvPr>
            <p:ph type="body" sz="quarter" idx="11"/>
          </p:nvPr>
        </p:nvSpPr>
        <p:spPr>
          <a:xfrm>
            <a:off x="323528" y="227601"/>
            <a:ext cx="8496944" cy="576361"/>
          </a:xfrm>
          <a:solidFill>
            <a:srgbClr val="FFFF00"/>
          </a:solidFill>
        </p:spPr>
        <p:txBody>
          <a:bodyPr>
            <a:noAutofit/>
          </a:bodyPr>
          <a:lstStyle/>
          <a:p>
            <a:r>
              <a:rPr lang="en-US" sz="3600" dirty="0" smtClean="0">
                <a:latin typeface="Arial" pitchFamily="34" charset="0"/>
                <a:cs typeface="Arial" pitchFamily="34" charset="0"/>
              </a:rPr>
              <a:t>{</a:t>
            </a:r>
            <a:r>
              <a:rPr lang="en-US" sz="3600" dirty="0" err="1" smtClean="0">
                <a:latin typeface="Arial" pitchFamily="34" charset="0"/>
                <a:cs typeface="Arial" pitchFamily="34" charset="0"/>
              </a:rPr>
              <a:t>coursename</a:t>
            </a:r>
            <a:r>
              <a:rPr lang="en-US" sz="3600" dirty="0" smtClean="0">
                <a:latin typeface="Arial" pitchFamily="34" charset="0"/>
                <a:cs typeface="Arial" pitchFamily="34" charset="0"/>
              </a:rPr>
              <a:t>}({</a:t>
            </a:r>
            <a:r>
              <a:rPr lang="en-US" sz="3600" dirty="0" err="1" smtClean="0">
                <a:latin typeface="Arial" pitchFamily="34" charset="0"/>
                <a:cs typeface="Arial" pitchFamily="34" charset="0"/>
              </a:rPr>
              <a:t>lang</a:t>
            </a:r>
            <a:r>
              <a:rPr lang="en-US" sz="3600" dirty="0" smtClean="0">
                <a:latin typeface="Arial" pitchFamily="34" charset="0"/>
                <a:cs typeface="Arial" pitchFamily="34" charset="0"/>
              </a:rPr>
              <a:t>})</a:t>
            </a:r>
            <a:endParaRPr lang="en-US" sz="3600" dirty="0">
              <a:latin typeface="Arial" pitchFamily="34" charset="0"/>
              <a:cs typeface="Arial" pitchFamily="34" charset="0"/>
            </a:endParaRPr>
          </a:p>
        </p:txBody>
      </p:sp>
      <p:sp>
        <p:nvSpPr>
          <p:cNvPr id="4" name="Text Placeholder 3"/>
          <p:cNvSpPr>
            <a:spLocks noGrp="1"/>
          </p:cNvSpPr>
          <p:nvPr>
            <p:ph type="body" sz="quarter" idx="12"/>
          </p:nvPr>
        </p:nvSpPr>
        <p:spPr>
          <a:xfrm>
            <a:off x="467544" y="1124744"/>
            <a:ext cx="5472607" cy="4968552"/>
          </a:xfrm>
        </p:spPr>
        <p:txBody>
          <a:bodyPr>
            <a:noAutofit/>
          </a:bodyPr>
          <a:lstStyle/>
          <a:p>
            <a:pPr marL="342900" indent="-342900">
              <a:buFont typeface="Wingdings" panose="05000000000000000000" pitchFamily="2" charset="2"/>
              <a:buChar char="ü"/>
            </a:pPr>
            <a:r>
              <a:rPr lang="en-US" dirty="0" smtClean="0"/>
              <a:t>Introduce with learners and </a:t>
            </a:r>
          </a:p>
          <a:p>
            <a:r>
              <a:rPr lang="en-US" b="1" dirty="0">
                <a:solidFill>
                  <a:srgbClr val="0070C0"/>
                </a:solidFill>
              </a:rPr>
              <a:t> </a:t>
            </a:r>
            <a:r>
              <a:rPr lang="en-US" b="1" dirty="0" smtClean="0">
                <a:solidFill>
                  <a:srgbClr val="0070C0"/>
                </a:solidFill>
              </a:rPr>
              <a:t>    ice breaking  </a:t>
            </a:r>
            <a:endParaRPr lang="en-US" b="1" dirty="0">
              <a:solidFill>
                <a:srgbClr val="0070C0"/>
              </a:solidFill>
            </a:endParaRPr>
          </a:p>
          <a:p>
            <a:pPr marL="342900" indent="-342900">
              <a:buFont typeface="Wingdings" panose="05000000000000000000" pitchFamily="2" charset="2"/>
              <a:buChar char="ü"/>
            </a:pPr>
            <a:r>
              <a:rPr lang="en-US" b="1" dirty="0">
                <a:solidFill>
                  <a:srgbClr val="C00000"/>
                </a:solidFill>
              </a:rPr>
              <a:t>Emergency Response </a:t>
            </a:r>
            <a:endParaRPr lang="en-US" b="1" dirty="0" smtClean="0">
              <a:solidFill>
                <a:srgbClr val="C00000"/>
              </a:solidFill>
            </a:endParaRPr>
          </a:p>
          <a:p>
            <a:pPr marL="342900" indent="-342900">
              <a:buFont typeface="Wingdings" panose="05000000000000000000" pitchFamily="2" charset="2"/>
              <a:buChar char="ü"/>
            </a:pPr>
            <a:r>
              <a:rPr lang="en-US" b="1" dirty="0" smtClean="0">
                <a:solidFill>
                  <a:srgbClr val="C00000"/>
                </a:solidFill>
              </a:rPr>
              <a:t>Assembly Point</a:t>
            </a:r>
          </a:p>
          <a:p>
            <a:pPr marL="342900" indent="-342900">
              <a:buFont typeface="Wingdings" panose="05000000000000000000" pitchFamily="2" charset="2"/>
              <a:buChar char="ü"/>
            </a:pPr>
            <a:r>
              <a:rPr lang="en-US" dirty="0" smtClean="0"/>
              <a:t>Location of </a:t>
            </a:r>
            <a:r>
              <a:rPr lang="en-US" b="1" dirty="0" smtClean="0">
                <a:solidFill>
                  <a:srgbClr val="0070C0"/>
                </a:solidFill>
              </a:rPr>
              <a:t>Wash </a:t>
            </a:r>
            <a:r>
              <a:rPr lang="en-US" b="1" dirty="0">
                <a:solidFill>
                  <a:srgbClr val="0070C0"/>
                </a:solidFill>
              </a:rPr>
              <a:t>Room </a:t>
            </a:r>
            <a:endParaRPr lang="en-US" b="1" dirty="0" smtClean="0">
              <a:solidFill>
                <a:srgbClr val="0070C0"/>
              </a:solidFill>
            </a:endParaRPr>
          </a:p>
          <a:p>
            <a:pPr marL="342900" indent="-342900">
              <a:buFont typeface="Wingdings" panose="05000000000000000000" pitchFamily="2" charset="2"/>
              <a:buChar char="ü"/>
            </a:pPr>
            <a:r>
              <a:rPr lang="en-US" dirty="0" smtClean="0"/>
              <a:t>Tea </a:t>
            </a:r>
            <a:r>
              <a:rPr lang="en-US" b="1" dirty="0" smtClean="0">
                <a:solidFill>
                  <a:srgbClr val="0070C0"/>
                </a:solidFill>
              </a:rPr>
              <a:t>break</a:t>
            </a:r>
            <a:r>
              <a:rPr lang="en-US" dirty="0" smtClean="0"/>
              <a:t> and lunch break </a:t>
            </a:r>
            <a:endParaRPr lang="en-US" dirty="0"/>
          </a:p>
          <a:p>
            <a:pPr marL="342900" indent="-342900">
              <a:buFont typeface="Wingdings" panose="05000000000000000000" pitchFamily="2" charset="2"/>
              <a:buChar char="ü"/>
            </a:pPr>
            <a:r>
              <a:rPr lang="en-US" b="1" dirty="0" smtClean="0">
                <a:solidFill>
                  <a:srgbClr val="0070C0"/>
                </a:solidFill>
              </a:rPr>
              <a:t>Canteen/Cafeteria</a:t>
            </a:r>
          </a:p>
          <a:p>
            <a:pPr marL="342900" indent="-342900">
              <a:buFont typeface="Wingdings" panose="05000000000000000000" pitchFamily="2" charset="2"/>
              <a:buChar char="ü"/>
            </a:pPr>
            <a:r>
              <a:rPr lang="en-US" b="1" dirty="0" smtClean="0">
                <a:solidFill>
                  <a:srgbClr val="C00000"/>
                </a:solidFill>
              </a:rPr>
              <a:t>Housekeeping</a:t>
            </a:r>
            <a:r>
              <a:rPr lang="en-US" dirty="0" smtClean="0"/>
              <a:t> and </a:t>
            </a:r>
            <a:r>
              <a:rPr lang="en-US" b="1" dirty="0" smtClean="0">
                <a:solidFill>
                  <a:srgbClr val="0070C0"/>
                </a:solidFill>
              </a:rPr>
              <a:t>personal hygiene </a:t>
            </a:r>
            <a:endParaRPr lang="en-US" b="1" dirty="0">
              <a:solidFill>
                <a:srgbClr val="0070C0"/>
              </a:solidFill>
            </a:endParaRPr>
          </a:p>
          <a:p>
            <a:pPr marL="342900" indent="-342900">
              <a:buFont typeface="Wingdings" panose="05000000000000000000" pitchFamily="2" charset="2"/>
              <a:buChar char="ü"/>
            </a:pPr>
            <a:r>
              <a:rPr lang="en-US" b="1" dirty="0">
                <a:solidFill>
                  <a:srgbClr val="0070C0"/>
                </a:solidFill>
              </a:rPr>
              <a:t>Special </a:t>
            </a:r>
            <a:r>
              <a:rPr lang="en-US" b="1" dirty="0" smtClean="0">
                <a:solidFill>
                  <a:srgbClr val="0070C0"/>
                </a:solidFill>
              </a:rPr>
              <a:t>Needs </a:t>
            </a:r>
            <a:endParaRPr lang="en-US" b="1" dirty="0">
              <a:solidFill>
                <a:srgbClr val="0070C0"/>
              </a:solidFill>
            </a:endParaRPr>
          </a:p>
          <a:p>
            <a:pPr marL="342900" indent="-342900">
              <a:buFont typeface="Wingdings" panose="05000000000000000000" pitchFamily="2" charset="2"/>
              <a:buChar char="ü"/>
            </a:pPr>
            <a:r>
              <a:rPr lang="en-US" b="1" dirty="0"/>
              <a:t>Mobile Phone </a:t>
            </a:r>
          </a:p>
          <a:p>
            <a:endParaRPr lang="en-US" dirty="0"/>
          </a:p>
        </p:txBody>
      </p:sp>
      <p:pic>
        <p:nvPicPr>
          <p:cNvPr id="6" name="Picture 5"/>
          <p:cNvPicPr>
            <a:picLocks noChangeAspect="1"/>
          </p:cNvPicPr>
          <p:nvPr/>
        </p:nvPicPr>
        <p:blipFill>
          <a:blip r:embed="rId2"/>
          <a:stretch>
            <a:fillRect/>
          </a:stretch>
        </p:blipFill>
        <p:spPr>
          <a:xfrm>
            <a:off x="5364088" y="1150319"/>
            <a:ext cx="3566469" cy="2085013"/>
          </a:xfrm>
          <a:prstGeom prst="rect">
            <a:avLst/>
          </a:prstGeom>
        </p:spPr>
      </p:pic>
      <p:pic>
        <p:nvPicPr>
          <p:cNvPr id="5" name="Picture 4"/>
          <p:cNvPicPr>
            <a:picLocks noChangeAspect="1"/>
          </p:cNvPicPr>
          <p:nvPr/>
        </p:nvPicPr>
        <p:blipFill>
          <a:blip r:embed="rId3"/>
          <a:stretch>
            <a:fillRect/>
          </a:stretch>
        </p:blipFill>
        <p:spPr>
          <a:xfrm>
            <a:off x="5940151" y="3609020"/>
            <a:ext cx="2143324" cy="1051017"/>
          </a:xfrm>
          <a:prstGeom prst="rect">
            <a:avLst/>
          </a:prstGeom>
        </p:spPr>
      </p:pic>
      <p:pic>
        <p:nvPicPr>
          <p:cNvPr id="7" name="Picture 6"/>
          <p:cNvPicPr>
            <a:picLocks noChangeAspect="1"/>
          </p:cNvPicPr>
          <p:nvPr/>
        </p:nvPicPr>
        <p:blipFill>
          <a:blip r:embed="rId4"/>
          <a:stretch>
            <a:fillRect/>
          </a:stretch>
        </p:blipFill>
        <p:spPr>
          <a:xfrm>
            <a:off x="5967863" y="4797152"/>
            <a:ext cx="2115612" cy="1459118"/>
          </a:xfrm>
          <a:prstGeom prst="rect">
            <a:avLst/>
          </a:prstGeom>
        </p:spPr>
      </p:pic>
    </p:spTree>
    <p:extLst>
      <p:ext uri="{BB962C8B-B14F-4D97-AF65-F5344CB8AC3E}">
        <p14:creationId xmlns:p14="http://schemas.microsoft.com/office/powerpoint/2010/main" val="52352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528344"/>
            <a:ext cx="7772400" cy="1008112"/>
          </a:xfrm>
        </p:spPr>
        <p:txBody>
          <a:bodyPr>
            <a:normAutofit/>
          </a:bodyPr>
          <a:lstStyle/>
          <a:p>
            <a:pPr algn="l"/>
            <a:r>
              <a:rPr lang="en-SG" sz="2500" dirty="0" smtClean="0"/>
              <a:t>PS1 </a:t>
            </a:r>
            <a:r>
              <a:rPr lang="en-SG" sz="2500" dirty="0" err="1" smtClean="0"/>
              <a:t>gjgfjhgskjfhj</a:t>
            </a:r>
            <a:r>
              <a:rPr lang="en-SG" sz="2500" dirty="0" smtClean="0"/>
              <a:t/>
            </a:r>
            <a:br>
              <a:rPr lang="en-SG" sz="2500" dirty="0" smtClean="0"/>
            </a:br>
            <a:r>
              <a:rPr lang="en-SG" sz="2500" dirty="0" smtClean="0"/>
              <a:t>UK2 tuyrtwy8736o</a:t>
            </a:r>
            <a:endParaRPr lang="en-US" sz="2500" dirty="0"/>
          </a:p>
        </p:txBody>
      </p:sp>
      <p:sp>
        <p:nvSpPr>
          <p:cNvPr id="4" name="Slide Number Placeholder 3"/>
          <p:cNvSpPr>
            <a:spLocks noGrp="1"/>
          </p:cNvSpPr>
          <p:nvPr>
            <p:ph type="sldNum" sz="quarter" idx="12"/>
          </p:nvPr>
        </p:nvSpPr>
        <p:spPr/>
        <p:txBody>
          <a:bodyPr/>
          <a:lstStyle/>
          <a:p>
            <a:fld id="{7881ADEB-CFF6-46F9-B8F4-79DEE1C1E7F6}" type="slidenum">
              <a:rPr lang="en-US" altLang="en-US" smtClean="0">
                <a:solidFill>
                  <a:prstClr val="black"/>
                </a:solidFill>
              </a:rPr>
              <a:pPr/>
              <a:t>20</a:t>
            </a:fld>
            <a:endParaRPr lang="en-US" altLang="en-US">
              <a:solidFill>
                <a:prstClr val="black"/>
              </a:solidFill>
            </a:endParaRPr>
          </a:p>
        </p:txBody>
      </p:sp>
    </p:spTree>
    <p:extLst>
      <p:ext uri="{BB962C8B-B14F-4D97-AF65-F5344CB8AC3E}">
        <p14:creationId xmlns:p14="http://schemas.microsoft.com/office/powerpoint/2010/main" val="2755578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ChangeArrowheads="1"/>
          </p:cNvSpPr>
          <p:nvPr/>
        </p:nvSpPr>
        <p:spPr bwMode="auto">
          <a:xfrm>
            <a:off x="116080" y="764704"/>
            <a:ext cx="6984217" cy="5760640"/>
          </a:xfrm>
          <a:prstGeom prst="rect">
            <a:avLst/>
          </a:prstGeom>
          <a:solidFill>
            <a:srgbClr val="FFFF99"/>
          </a:solidFill>
          <a:ln>
            <a:noFill/>
          </a:ln>
          <a:extLst/>
        </p:spPr>
        <p:txBody>
          <a:bodyPr lIns="0" rIns="0"/>
          <a:lstStyle>
            <a:lvl1pPr marL="342900" indent="-342900">
              <a:tabLst>
                <a:tab pos="1905000" algn="l"/>
              </a:tabLst>
              <a:defRPr sz="2000" b="1">
                <a:solidFill>
                  <a:schemeClr val="tx1"/>
                </a:solidFill>
                <a:latin typeface="Helvetica" panose="020B0604020202020204" pitchFamily="34" charset="0"/>
              </a:defRPr>
            </a:lvl1pPr>
            <a:lvl2pPr marL="742950" indent="-285750">
              <a:tabLst>
                <a:tab pos="1905000" algn="l"/>
              </a:tabLst>
              <a:defRPr sz="2000" b="1">
                <a:solidFill>
                  <a:schemeClr val="tx1"/>
                </a:solidFill>
                <a:latin typeface="Helvetica" panose="020B0604020202020204" pitchFamily="34" charset="0"/>
              </a:defRPr>
            </a:lvl2pPr>
            <a:lvl3pPr marL="1143000" indent="-228600">
              <a:tabLst>
                <a:tab pos="1905000" algn="l"/>
              </a:tabLst>
              <a:defRPr sz="2000" b="1">
                <a:solidFill>
                  <a:schemeClr val="tx1"/>
                </a:solidFill>
                <a:latin typeface="Helvetica" panose="020B0604020202020204" pitchFamily="34" charset="0"/>
              </a:defRPr>
            </a:lvl3pPr>
            <a:lvl4pPr marL="1600200" indent="-228600">
              <a:tabLst>
                <a:tab pos="1905000" algn="l"/>
              </a:tabLst>
              <a:defRPr sz="2000" b="1">
                <a:solidFill>
                  <a:schemeClr val="tx1"/>
                </a:solidFill>
                <a:latin typeface="Helvetica" panose="020B0604020202020204" pitchFamily="34" charset="0"/>
              </a:defRPr>
            </a:lvl4pPr>
            <a:lvl5pPr marL="2057400" indent="-228600">
              <a:tabLst>
                <a:tab pos="1905000" algn="l"/>
              </a:tabLst>
              <a:defRPr sz="2000" b="1">
                <a:solidFill>
                  <a:schemeClr val="tx1"/>
                </a:solidFill>
                <a:latin typeface="Helvetica" panose="020B0604020202020204" pitchFamily="34" charset="0"/>
              </a:defRPr>
            </a:lvl5pPr>
            <a:lvl6pPr marL="2514600" indent="-228600" algn="ctr" eaLnBrk="0" fontAlgn="base" hangingPunct="0">
              <a:spcBef>
                <a:spcPct val="0"/>
              </a:spcBef>
              <a:spcAft>
                <a:spcPct val="0"/>
              </a:spcAft>
              <a:tabLst>
                <a:tab pos="1905000" algn="l"/>
              </a:tabLst>
              <a:defRPr sz="2000" b="1">
                <a:solidFill>
                  <a:schemeClr val="tx1"/>
                </a:solidFill>
                <a:latin typeface="Helvetica" panose="020B0604020202020204" pitchFamily="34" charset="0"/>
              </a:defRPr>
            </a:lvl6pPr>
            <a:lvl7pPr marL="2971800" indent="-228600" algn="ctr" eaLnBrk="0" fontAlgn="base" hangingPunct="0">
              <a:spcBef>
                <a:spcPct val="0"/>
              </a:spcBef>
              <a:spcAft>
                <a:spcPct val="0"/>
              </a:spcAft>
              <a:tabLst>
                <a:tab pos="1905000" algn="l"/>
              </a:tabLst>
              <a:defRPr sz="2000" b="1">
                <a:solidFill>
                  <a:schemeClr val="tx1"/>
                </a:solidFill>
                <a:latin typeface="Helvetica" panose="020B0604020202020204" pitchFamily="34" charset="0"/>
              </a:defRPr>
            </a:lvl7pPr>
            <a:lvl8pPr marL="3429000" indent="-228600" algn="ctr" eaLnBrk="0" fontAlgn="base" hangingPunct="0">
              <a:spcBef>
                <a:spcPct val="0"/>
              </a:spcBef>
              <a:spcAft>
                <a:spcPct val="0"/>
              </a:spcAft>
              <a:tabLst>
                <a:tab pos="1905000" algn="l"/>
              </a:tabLst>
              <a:defRPr sz="2000" b="1">
                <a:solidFill>
                  <a:schemeClr val="tx1"/>
                </a:solidFill>
                <a:latin typeface="Helvetica" panose="020B0604020202020204" pitchFamily="34" charset="0"/>
              </a:defRPr>
            </a:lvl8pPr>
            <a:lvl9pPr marL="3886200" indent="-228600" algn="ctr" eaLnBrk="0" fontAlgn="base" hangingPunct="0">
              <a:spcBef>
                <a:spcPct val="0"/>
              </a:spcBef>
              <a:spcAft>
                <a:spcPct val="0"/>
              </a:spcAft>
              <a:tabLst>
                <a:tab pos="1905000" algn="l"/>
              </a:tabLst>
              <a:defRPr sz="2000" b="1">
                <a:solidFill>
                  <a:schemeClr val="tx1"/>
                </a:solidFill>
                <a:latin typeface="Helvetica" panose="020B0604020202020204" pitchFamily="34" charset="0"/>
              </a:defRPr>
            </a:lvl9pPr>
          </a:lstStyle>
          <a:p>
            <a:pPr marL="285750" indent="-285750">
              <a:lnSpc>
                <a:spcPct val="150000"/>
              </a:lnSpc>
              <a:buClr>
                <a:schemeClr val="tx1"/>
              </a:buClr>
              <a:buFont typeface="Arial" panose="020B0604020202020204" pitchFamily="34" charset="0"/>
              <a:buChar char="•"/>
            </a:pPr>
            <a:r>
              <a:rPr lang="en-US" altLang="en-US" sz="1600" b="0" dirty="0" smtClean="0">
                <a:latin typeface="Arial" panose="020B0604020202020204" pitchFamily="34" charset="0"/>
              </a:rPr>
              <a:t>Who is responsible for workplace safety if you are working at height?</a:t>
            </a:r>
          </a:p>
          <a:p>
            <a:pPr marL="285750" indent="-285750">
              <a:buClr>
                <a:schemeClr val="tx1"/>
              </a:buClr>
              <a:buFont typeface="Arial" panose="020B0604020202020204" pitchFamily="34" charset="0"/>
              <a:buChar char="•"/>
            </a:pPr>
            <a:r>
              <a:rPr lang="en-US" altLang="en-US" sz="1600" b="0" dirty="0" smtClean="0">
                <a:latin typeface="Arial" panose="020B0604020202020204" pitchFamily="34" charset="0"/>
              </a:rPr>
              <a:t>Who </a:t>
            </a:r>
            <a:r>
              <a:rPr lang="en-US" altLang="en-US" sz="1600" b="0" dirty="0">
                <a:latin typeface="Arial" panose="020B0604020202020204" pitchFamily="34" charset="0"/>
              </a:rPr>
              <a:t>are the </a:t>
            </a:r>
            <a:r>
              <a:rPr lang="en-US" altLang="en-US" sz="1600" b="0" dirty="0" smtClean="0">
                <a:latin typeface="Arial" panose="020B0604020202020204" pitchFamily="34" charset="0"/>
              </a:rPr>
              <a:t>person affected </a:t>
            </a:r>
            <a:r>
              <a:rPr lang="en-US" altLang="en-US" sz="1600" b="0" dirty="0">
                <a:latin typeface="Arial" panose="020B0604020202020204" pitchFamily="34" charset="0"/>
              </a:rPr>
              <a:t>if an accident happens</a:t>
            </a:r>
            <a:r>
              <a:rPr lang="en-US" altLang="en-US" sz="1600" b="0" dirty="0" smtClean="0">
                <a:latin typeface="Arial" panose="020B0604020202020204" pitchFamily="34" charset="0"/>
              </a:rPr>
              <a:t>?</a:t>
            </a:r>
          </a:p>
          <a:p>
            <a:pPr marL="285750" indent="-285750">
              <a:buClr>
                <a:schemeClr val="tx1"/>
              </a:buClr>
              <a:buFont typeface="Arial" panose="020B0604020202020204" pitchFamily="34" charset="0"/>
              <a:buChar char="•"/>
            </a:pPr>
            <a:endParaRPr lang="en-US" altLang="en-US" sz="1600" b="0" dirty="0" smtClean="0">
              <a:latin typeface="Arial" panose="020B0604020202020204" pitchFamily="34" charset="0"/>
            </a:endParaRPr>
          </a:p>
          <a:p>
            <a:pPr marL="285750" indent="-285750">
              <a:buClr>
                <a:schemeClr val="tx1"/>
              </a:buClr>
              <a:buFont typeface="Arial" panose="020B0604020202020204" pitchFamily="34" charset="0"/>
              <a:buChar char="•"/>
            </a:pPr>
            <a:r>
              <a:rPr lang="en-US" altLang="en-US" sz="1600" b="0" dirty="0" smtClean="0">
                <a:latin typeface="Arial" panose="020B0604020202020204" pitchFamily="34" charset="0"/>
              </a:rPr>
              <a:t>If </a:t>
            </a:r>
            <a:r>
              <a:rPr lang="en-US" altLang="en-US" sz="1600" b="0" dirty="0">
                <a:latin typeface="Arial" panose="020B0604020202020204" pitchFamily="34" charset="0"/>
              </a:rPr>
              <a:t>you do not wear </a:t>
            </a:r>
            <a:r>
              <a:rPr lang="en-US" altLang="en-US" sz="1600" b="0" dirty="0" smtClean="0">
                <a:latin typeface="Arial" panose="020B0604020202020204" pitchFamily="34" charset="0"/>
              </a:rPr>
              <a:t>personal protective equipment (PPE) properly for the </a:t>
            </a:r>
            <a:r>
              <a:rPr lang="en-US" altLang="en-US" sz="1600" b="0" u="sng" dirty="0">
                <a:latin typeface="Arial" panose="020B0604020202020204" pitchFamily="34" charset="0"/>
              </a:rPr>
              <a:t>first </a:t>
            </a:r>
            <a:r>
              <a:rPr lang="en-US" altLang="en-US" sz="1600" b="0" dirty="0">
                <a:latin typeface="Arial" panose="020B0604020202020204" pitchFamily="34" charset="0"/>
              </a:rPr>
              <a:t>time </a:t>
            </a:r>
            <a:r>
              <a:rPr lang="en-US" altLang="en-US" sz="1600" b="0" dirty="0" smtClean="0">
                <a:latin typeface="Arial" panose="020B0604020202020204" pitchFamily="34" charset="0"/>
              </a:rPr>
              <a:t>$----------- </a:t>
            </a:r>
            <a:r>
              <a:rPr lang="en-US" altLang="en-US" sz="1600" b="0" dirty="0">
                <a:latin typeface="Arial" panose="020B0604020202020204" pitchFamily="34" charset="0"/>
              </a:rPr>
              <a:t>may be </a:t>
            </a:r>
            <a:r>
              <a:rPr lang="en-US" altLang="en-US" sz="1600" b="0" dirty="0" smtClean="0">
                <a:latin typeface="Arial" panose="020B0604020202020204" pitchFamily="34" charset="0"/>
              </a:rPr>
              <a:t>fined.</a:t>
            </a:r>
          </a:p>
          <a:p>
            <a:pPr>
              <a:buClr>
                <a:schemeClr val="tx1"/>
              </a:buClr>
              <a:buFontTx/>
              <a:buChar char="•"/>
            </a:pPr>
            <a:endParaRPr lang="en-US" altLang="en-US" sz="1600" b="0" dirty="0" smtClean="0">
              <a:latin typeface="Arial" panose="020B0604020202020204" pitchFamily="34" charset="0"/>
            </a:endParaRPr>
          </a:p>
          <a:p>
            <a:pPr>
              <a:buClr>
                <a:schemeClr val="tx1"/>
              </a:buClr>
              <a:buFontTx/>
              <a:buChar char="•"/>
            </a:pPr>
            <a:r>
              <a:rPr lang="en-US" altLang="en-US" sz="1600" b="0" dirty="0" smtClean="0">
                <a:latin typeface="Arial" panose="020B0604020202020204" pitchFamily="34" charset="0"/>
              </a:rPr>
              <a:t>If you violate any safety rules/ committed unsafe act  _________ penalty will given for the 1</a:t>
            </a:r>
            <a:r>
              <a:rPr lang="en-US" altLang="en-US" sz="1600" b="0" baseline="30000" dirty="0" smtClean="0">
                <a:latin typeface="Arial" panose="020B0604020202020204" pitchFamily="34" charset="0"/>
              </a:rPr>
              <a:t>st</a:t>
            </a:r>
            <a:r>
              <a:rPr lang="en-US" altLang="en-US" sz="1600" b="0" dirty="0" smtClean="0">
                <a:latin typeface="Arial" panose="020B0604020202020204" pitchFamily="34" charset="0"/>
              </a:rPr>
              <a:t> time.</a:t>
            </a:r>
          </a:p>
          <a:p>
            <a:pPr>
              <a:buClr>
                <a:schemeClr val="tx1"/>
              </a:buClr>
              <a:buFontTx/>
              <a:buChar char="•"/>
            </a:pPr>
            <a:endParaRPr lang="en-US" altLang="en-US" sz="1600" b="0" dirty="0" smtClean="0">
              <a:latin typeface="Arial" panose="020B0604020202020204" pitchFamily="34" charset="0"/>
            </a:endParaRPr>
          </a:p>
          <a:p>
            <a:pPr>
              <a:buClr>
                <a:schemeClr val="tx1"/>
              </a:buClr>
              <a:buFontTx/>
              <a:buChar char="•"/>
            </a:pPr>
            <a:r>
              <a:rPr lang="en-US" altLang="en-US" sz="1600" b="0" dirty="0">
                <a:latin typeface="Arial" panose="020B0604020202020204" pitchFamily="34" charset="0"/>
              </a:rPr>
              <a:t>If you violate any safety rules/ committed unsafe act </a:t>
            </a:r>
            <a:r>
              <a:rPr lang="en-US" altLang="en-US" sz="1600" b="0" dirty="0" smtClean="0">
                <a:latin typeface="Arial" panose="020B0604020202020204" pitchFamily="34" charset="0"/>
              </a:rPr>
              <a:t>for </a:t>
            </a:r>
            <a:r>
              <a:rPr lang="en-US" altLang="en-US" sz="1600" b="0" dirty="0">
                <a:latin typeface="Arial" panose="020B0604020202020204" pitchFamily="34" charset="0"/>
              </a:rPr>
              <a:t>the </a:t>
            </a:r>
            <a:r>
              <a:rPr lang="en-US" altLang="en-US" sz="1600" b="0" dirty="0" smtClean="0">
                <a:latin typeface="Arial" panose="020B0604020202020204" pitchFamily="34" charset="0"/>
              </a:rPr>
              <a:t>2nd </a:t>
            </a:r>
            <a:r>
              <a:rPr lang="en-US" altLang="en-US" sz="1600" b="0" dirty="0">
                <a:latin typeface="Arial" panose="020B0604020202020204" pitchFamily="34" charset="0"/>
              </a:rPr>
              <a:t>time $----------- may be </a:t>
            </a:r>
            <a:r>
              <a:rPr lang="en-US" altLang="en-US" sz="1600" b="0" dirty="0" smtClean="0">
                <a:latin typeface="Arial" panose="020B0604020202020204" pitchFamily="34" charset="0"/>
              </a:rPr>
              <a:t>fined.</a:t>
            </a:r>
            <a:endParaRPr lang="en-US" altLang="en-US" sz="1600" b="0" dirty="0">
              <a:latin typeface="Arial" panose="020B0604020202020204" pitchFamily="34" charset="0"/>
            </a:endParaRPr>
          </a:p>
          <a:p>
            <a:pPr>
              <a:buClr>
                <a:schemeClr val="tx1"/>
              </a:buClr>
              <a:buFontTx/>
              <a:buChar char="•"/>
            </a:pPr>
            <a:endParaRPr lang="ta-IN" altLang="en-US" sz="1600" b="0" dirty="0">
              <a:latin typeface="Arial" panose="020B0604020202020204" pitchFamily="34" charset="0"/>
            </a:endParaRPr>
          </a:p>
          <a:p>
            <a:pPr marL="285750" indent="-285750">
              <a:buClr>
                <a:schemeClr val="tx1"/>
              </a:buClr>
              <a:buFont typeface="Arial" panose="020B0604020202020204" pitchFamily="34" charset="0"/>
              <a:buChar char="•"/>
            </a:pPr>
            <a:r>
              <a:rPr lang="en-US" altLang="en-US" sz="1600" b="0" dirty="0" smtClean="0">
                <a:latin typeface="Arial" panose="020B0604020202020204" pitchFamily="34" charset="0"/>
              </a:rPr>
              <a:t> How </a:t>
            </a:r>
            <a:r>
              <a:rPr lang="en-US" altLang="en-US" sz="1600" b="0" dirty="0">
                <a:latin typeface="Arial" panose="020B0604020202020204" pitchFamily="34" charset="0"/>
              </a:rPr>
              <a:t>many employees should a workplace safety committee be set up with?</a:t>
            </a:r>
            <a:r>
              <a:rPr lang="ta-IN" altLang="en-US" sz="1600" b="0" dirty="0" smtClean="0">
                <a:latin typeface="Arial" panose="020B0604020202020204" pitchFamily="34" charset="0"/>
              </a:rPr>
              <a:t> </a:t>
            </a:r>
            <a:endParaRPr lang="en-US" altLang="en-US" sz="1600" b="0" dirty="0" smtClean="0">
              <a:latin typeface="Arial" panose="020B0604020202020204" pitchFamily="34" charset="0"/>
            </a:endParaRPr>
          </a:p>
          <a:p>
            <a:pPr>
              <a:buClr>
                <a:schemeClr val="tx1"/>
              </a:buClr>
              <a:buFontTx/>
              <a:buChar char="•"/>
            </a:pPr>
            <a:endParaRPr lang="en-US" altLang="en-US" sz="1600" b="0" dirty="0" smtClean="0">
              <a:latin typeface="Arial" panose="020B0604020202020204" pitchFamily="34" charset="0"/>
            </a:endParaRPr>
          </a:p>
          <a:p>
            <a:pPr>
              <a:buClr>
                <a:schemeClr val="tx1"/>
              </a:buClr>
              <a:buFontTx/>
              <a:buChar char="•"/>
            </a:pPr>
            <a:r>
              <a:rPr lang="en-US" altLang="en-US" sz="1600" b="0" dirty="0" smtClean="0">
                <a:latin typeface="Arial" panose="020B0604020202020204" pitchFamily="34" charset="0"/>
              </a:rPr>
              <a:t>Workplace guardrails/ Barricades should </a:t>
            </a:r>
            <a:r>
              <a:rPr lang="en-US" altLang="en-US" sz="1600" b="0" dirty="0">
                <a:latin typeface="Arial" panose="020B0604020202020204" pitchFamily="34" charset="0"/>
              </a:rPr>
              <a:t>be at least -------- meters </a:t>
            </a:r>
            <a:r>
              <a:rPr lang="en-US" altLang="en-US" sz="1600" b="0" dirty="0" smtClean="0">
                <a:latin typeface="Arial" panose="020B0604020202020204" pitchFamily="34" charset="0"/>
              </a:rPr>
              <a:t>high</a:t>
            </a:r>
            <a:endParaRPr lang="ta-IN" altLang="en-US" sz="1600" b="0" dirty="0">
              <a:latin typeface="Arial" panose="020B0604020202020204" pitchFamily="34" charset="0"/>
            </a:endParaRPr>
          </a:p>
          <a:p>
            <a:pPr>
              <a:buClr>
                <a:schemeClr val="tx1"/>
              </a:buClr>
              <a:buFontTx/>
              <a:buChar char="•"/>
            </a:pPr>
            <a:endParaRPr lang="en-US" altLang="en-US" sz="1600" b="0" dirty="0" smtClean="0">
              <a:latin typeface="Arial" panose="020B0604020202020204" pitchFamily="34" charset="0"/>
            </a:endParaRPr>
          </a:p>
          <a:p>
            <a:pPr>
              <a:buClr>
                <a:schemeClr val="tx1"/>
              </a:buClr>
              <a:buFontTx/>
              <a:buChar char="•"/>
            </a:pPr>
            <a:r>
              <a:rPr lang="en-US" altLang="en-US" sz="1600" b="0" dirty="0" smtClean="0">
                <a:latin typeface="Arial" panose="020B0604020202020204" pitchFamily="34" charset="0"/>
              </a:rPr>
              <a:t>If </a:t>
            </a:r>
            <a:r>
              <a:rPr lang="en-US" altLang="en-US" sz="1600" b="0" dirty="0">
                <a:latin typeface="Arial" panose="020B0604020202020204" pitchFamily="34" charset="0"/>
              </a:rPr>
              <a:t>your workplace is </a:t>
            </a:r>
            <a:r>
              <a:rPr lang="en-US" altLang="en-US" sz="1600" b="0" dirty="0" smtClean="0">
                <a:latin typeface="Arial" panose="020B0604020202020204" pitchFamily="34" charset="0"/>
              </a:rPr>
              <a:t>unsafe </a:t>
            </a:r>
            <a:r>
              <a:rPr lang="en-US" altLang="en-US" sz="1600" b="0" dirty="0">
                <a:latin typeface="Arial" panose="020B0604020202020204" pitchFamily="34" charset="0"/>
              </a:rPr>
              <a:t>you must </a:t>
            </a:r>
            <a:r>
              <a:rPr lang="en-US" altLang="en-US" sz="1600" b="0" dirty="0" smtClean="0">
                <a:latin typeface="Arial" panose="020B0604020202020204" pitchFamily="34" charset="0"/>
              </a:rPr>
              <a:t>inform your __________immediately.</a:t>
            </a:r>
          </a:p>
          <a:p>
            <a:pPr marL="285750" indent="-285750">
              <a:lnSpc>
                <a:spcPct val="150000"/>
              </a:lnSpc>
              <a:buClr>
                <a:schemeClr val="tx1"/>
              </a:buClr>
              <a:buFont typeface="Arial" panose="020B0604020202020204" pitchFamily="34" charset="0"/>
              <a:buChar char="•"/>
            </a:pPr>
            <a:r>
              <a:rPr lang="en-US" altLang="en-US" sz="1600" b="0" dirty="0" smtClean="0">
                <a:latin typeface="Arial" panose="020B0604020202020204" pitchFamily="34" charset="0"/>
              </a:rPr>
              <a:t>__________will </a:t>
            </a:r>
            <a:r>
              <a:rPr lang="en-US" altLang="en-US" sz="1600" b="0" dirty="0">
                <a:latin typeface="Arial" panose="020B0604020202020204" pitchFamily="34" charset="0"/>
              </a:rPr>
              <a:t>conduct the </a:t>
            </a:r>
            <a:r>
              <a:rPr lang="en-US" altLang="en-US" sz="1600" b="0" dirty="0" smtClean="0">
                <a:latin typeface="Arial" panose="020B0604020202020204" pitchFamily="34" charset="0"/>
              </a:rPr>
              <a:t>Tool box  </a:t>
            </a:r>
            <a:r>
              <a:rPr lang="en-US" altLang="en-US" sz="1600" b="0" dirty="0">
                <a:latin typeface="Arial" panose="020B0604020202020204" pitchFamily="34" charset="0"/>
              </a:rPr>
              <a:t>meeting</a:t>
            </a:r>
            <a:r>
              <a:rPr lang="en-US" altLang="en-US" sz="1600" b="0" dirty="0" smtClean="0">
                <a:latin typeface="Arial" panose="020B0604020202020204" pitchFamily="34" charset="0"/>
              </a:rPr>
              <a:t>.</a:t>
            </a:r>
          </a:p>
          <a:p>
            <a:pPr marL="285750" indent="-285750">
              <a:buClr>
                <a:schemeClr val="tx1"/>
              </a:buClr>
              <a:buFont typeface="Arial" panose="020B0604020202020204" pitchFamily="34" charset="0"/>
              <a:buChar char="•"/>
            </a:pPr>
            <a:r>
              <a:rPr lang="en-US" altLang="en-US" sz="1600" b="0" dirty="0" smtClean="0">
                <a:latin typeface="Arial" panose="020B0604020202020204" pitchFamily="34" charset="0"/>
              </a:rPr>
              <a:t>_____________, </a:t>
            </a:r>
            <a:r>
              <a:rPr lang="en-US" altLang="en-US" sz="1600" b="0" dirty="0">
                <a:latin typeface="Arial" panose="020B0604020202020204" pitchFamily="34" charset="0"/>
              </a:rPr>
              <a:t>________________ </a:t>
            </a:r>
            <a:r>
              <a:rPr lang="en-US" altLang="en-US" sz="1600" b="0" dirty="0" smtClean="0">
                <a:latin typeface="Arial" panose="020B0604020202020204" pitchFamily="34" charset="0"/>
              </a:rPr>
              <a:t>are </a:t>
            </a:r>
            <a:r>
              <a:rPr lang="en-US" altLang="en-US" sz="1600" b="0" dirty="0">
                <a:latin typeface="Arial" panose="020B0604020202020204" pitchFamily="34" charset="0"/>
              </a:rPr>
              <a:t>discussed at the </a:t>
            </a:r>
            <a:r>
              <a:rPr lang="en-US" altLang="en-US" sz="1600" b="0" dirty="0" smtClean="0">
                <a:latin typeface="Arial" panose="020B0604020202020204" pitchFamily="34" charset="0"/>
              </a:rPr>
              <a:t>Tool box meeting</a:t>
            </a:r>
            <a:r>
              <a:rPr lang="en-US" altLang="en-US" sz="1600" b="0" dirty="0">
                <a:latin typeface="Arial" panose="020B0604020202020204" pitchFamily="34" charset="0"/>
              </a:rPr>
              <a:t>.</a:t>
            </a:r>
            <a:r>
              <a:rPr lang="ta-IN" altLang="en-US" sz="1600" b="0" dirty="0" smtClean="0">
                <a:latin typeface="Arial" panose="020B0604020202020204" pitchFamily="34" charset="0"/>
              </a:rPr>
              <a:t> </a:t>
            </a:r>
            <a:endParaRPr lang="ta-IN" altLang="en-US" sz="1600" b="0" dirty="0">
              <a:latin typeface="Arial" panose="020B0604020202020204" pitchFamily="34" charset="0"/>
            </a:endParaRPr>
          </a:p>
          <a:p>
            <a:pPr marL="0" indent="0">
              <a:lnSpc>
                <a:spcPct val="150000"/>
              </a:lnSpc>
              <a:buClr>
                <a:schemeClr val="tx1"/>
              </a:buClr>
            </a:pPr>
            <a:r>
              <a:rPr lang="ta-IN" altLang="en-US" sz="1400" b="0" dirty="0">
                <a:latin typeface="Arial" panose="020B0604020202020204" pitchFamily="34" charset="0"/>
              </a:rPr>
              <a:t> </a:t>
            </a:r>
            <a:r>
              <a:rPr lang="en-US" altLang="en-US" sz="1400" b="0" dirty="0" smtClean="0">
                <a:latin typeface="Arial" panose="020B0604020202020204" pitchFamily="34" charset="0"/>
              </a:rPr>
              <a:t/>
            </a:r>
            <a:br>
              <a:rPr lang="en-US" altLang="en-US" sz="1400" b="0" dirty="0" smtClean="0">
                <a:latin typeface="Arial" panose="020B0604020202020204" pitchFamily="34" charset="0"/>
              </a:rPr>
            </a:br>
            <a:endParaRPr lang="en-US" altLang="en-US" sz="1400" b="0" dirty="0" smtClean="0">
              <a:latin typeface="Arial" panose="020B0604020202020204" pitchFamily="34" charset="0"/>
            </a:endParaRPr>
          </a:p>
          <a:p>
            <a:pPr>
              <a:lnSpc>
                <a:spcPct val="150000"/>
              </a:lnSpc>
              <a:buClr>
                <a:schemeClr val="tx1"/>
              </a:buClr>
              <a:buFontTx/>
              <a:buChar char="•"/>
            </a:pPr>
            <a:endParaRPr lang="en-US" altLang="en-US" sz="1400" b="0" dirty="0" smtClean="0">
              <a:latin typeface="Arial" panose="020B0604020202020204" pitchFamily="34" charset="0"/>
            </a:endParaRPr>
          </a:p>
          <a:p>
            <a:pPr>
              <a:lnSpc>
                <a:spcPct val="150000"/>
              </a:lnSpc>
              <a:buClr>
                <a:schemeClr val="tx1"/>
              </a:buClr>
              <a:buFontTx/>
              <a:buChar char="•"/>
            </a:pPr>
            <a:endParaRPr lang="en-SG" altLang="en-US" sz="1400" b="0" dirty="0" smtClean="0">
              <a:latin typeface="Arial" panose="020B0604020202020204" pitchFamily="34" charset="0"/>
            </a:endParaRPr>
          </a:p>
          <a:p>
            <a:pPr>
              <a:lnSpc>
                <a:spcPct val="150000"/>
              </a:lnSpc>
              <a:buClr>
                <a:schemeClr val="tx1"/>
              </a:buClr>
              <a:buFontTx/>
              <a:buChar char="•"/>
            </a:pPr>
            <a:endParaRPr lang="en-US" altLang="en-US" sz="1400" b="0" dirty="0">
              <a:latin typeface="Arial" panose="020B0604020202020204" pitchFamily="34" charset="0"/>
            </a:endParaRPr>
          </a:p>
          <a:p>
            <a:pPr>
              <a:lnSpc>
                <a:spcPct val="150000"/>
              </a:lnSpc>
              <a:buClr>
                <a:schemeClr val="tx1"/>
              </a:buClr>
              <a:buFontTx/>
              <a:buChar char="•"/>
            </a:pPr>
            <a:endParaRPr lang="en-US" altLang="en-US" sz="1400" b="0" dirty="0" smtClean="0">
              <a:latin typeface="Arial" panose="020B0604020202020204" pitchFamily="34" charset="0"/>
            </a:endParaRPr>
          </a:p>
          <a:p>
            <a:pPr>
              <a:lnSpc>
                <a:spcPct val="150000"/>
              </a:lnSpc>
              <a:buClr>
                <a:schemeClr val="tx1"/>
              </a:buClr>
              <a:buFontTx/>
              <a:buChar char="•"/>
            </a:pPr>
            <a:endParaRPr lang="en-US" altLang="en-US" sz="1400" b="0" dirty="0">
              <a:latin typeface="Arial" panose="020B0604020202020204" pitchFamily="34" charset="0"/>
            </a:endParaRPr>
          </a:p>
          <a:p>
            <a:pPr eaLnBrk="1" hangingPunct="1">
              <a:lnSpc>
                <a:spcPct val="150000"/>
              </a:lnSpc>
              <a:buClr>
                <a:schemeClr val="tx1"/>
              </a:buClr>
            </a:pPr>
            <a:endParaRPr lang="en-US" altLang="en-US" sz="1400" b="0" dirty="0">
              <a:latin typeface="Arial" panose="020B0604020202020204" pitchFamily="34" charset="0"/>
            </a:endParaRPr>
          </a:p>
          <a:p>
            <a:pPr eaLnBrk="1" hangingPunct="1">
              <a:lnSpc>
                <a:spcPct val="150000"/>
              </a:lnSpc>
              <a:buClr>
                <a:schemeClr val="tx1"/>
              </a:buClr>
            </a:pPr>
            <a:endParaRPr lang="en-US" altLang="en-US" sz="1400" dirty="0">
              <a:solidFill>
                <a:schemeClr val="folHlink"/>
              </a:solidFill>
              <a:latin typeface="Arial" panose="020B0604020202020204" pitchFamily="34" charset="0"/>
            </a:endParaRPr>
          </a:p>
          <a:p>
            <a:pPr eaLnBrk="1" hangingPunct="1">
              <a:lnSpc>
                <a:spcPct val="150000"/>
              </a:lnSpc>
              <a:buClr>
                <a:schemeClr val="tx1"/>
              </a:buClr>
            </a:pPr>
            <a:endParaRPr lang="en-US" altLang="en-US" sz="1400" dirty="0">
              <a:solidFill>
                <a:schemeClr val="folHlink"/>
              </a:solidFill>
              <a:latin typeface="Arial" panose="020B0604020202020204" pitchFamily="34" charset="0"/>
            </a:endParaRPr>
          </a:p>
          <a:p>
            <a:pPr eaLnBrk="1" hangingPunct="1">
              <a:lnSpc>
                <a:spcPct val="150000"/>
              </a:lnSpc>
              <a:buClr>
                <a:schemeClr val="tx1"/>
              </a:buClr>
            </a:pPr>
            <a:endParaRPr lang="en-US" altLang="en-US" sz="1400" b="0" dirty="0">
              <a:solidFill>
                <a:schemeClr val="folHlink"/>
              </a:solidFill>
              <a:latin typeface="Arial" panose="020B0604020202020204" pitchFamily="34" charset="0"/>
            </a:endParaRPr>
          </a:p>
        </p:txBody>
      </p:sp>
      <p:pic>
        <p:nvPicPr>
          <p:cNvPr id="71684" name="Picture 8" descr="thinkingcapwhoa_col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4958" y="645840"/>
            <a:ext cx="1530567" cy="177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7100297" y="2912455"/>
            <a:ext cx="1979247" cy="1512168"/>
          </a:xfrm>
          <a:prstGeom prst="rect">
            <a:avLst/>
          </a:prstGeom>
        </p:spPr>
      </p:pic>
      <p:sp>
        <p:nvSpPr>
          <p:cNvPr id="3" name="Slide Number Placeholder 2"/>
          <p:cNvSpPr>
            <a:spLocks noGrp="1"/>
          </p:cNvSpPr>
          <p:nvPr>
            <p:ph type="sldNum" sz="quarter" idx="12"/>
          </p:nvPr>
        </p:nvSpPr>
        <p:spPr/>
        <p:txBody>
          <a:bodyPr/>
          <a:lstStyle/>
          <a:p>
            <a:fld id="{BC85D1FC-B537-4366-8588-DBD4BDD6DFA5}" type="slidenum">
              <a:rPr lang="en-US" altLang="en-US" smtClean="0"/>
              <a:pPr/>
              <a:t>21</a:t>
            </a:fld>
            <a:endParaRPr lang="en-US" altLang="en-US" dirty="0"/>
          </a:p>
        </p:txBody>
      </p:sp>
      <p:sp>
        <p:nvSpPr>
          <p:cNvPr id="8" name="Rectangle 3"/>
          <p:cNvSpPr txBox="1">
            <a:spLocks noChangeArrowheads="1"/>
          </p:cNvSpPr>
          <p:nvPr/>
        </p:nvSpPr>
        <p:spPr>
          <a:xfrm>
            <a:off x="107504" y="116632"/>
            <a:ext cx="4680520" cy="502196"/>
          </a:xfrm>
          <a:prstGeom prst="rect">
            <a:avLst/>
          </a:prstGeom>
          <a:solidFill>
            <a:schemeClr val="accent3">
              <a:lumMod val="40000"/>
              <a:lumOff val="60000"/>
            </a:schemeClr>
          </a:solidFill>
        </p:spPr>
        <p:txBody>
          <a:bodyPr vert="horz" lIns="91440" tIns="45720" rIns="91440" bIns="45720" rtlCol="0">
            <a:noAutofit/>
          </a:bodyPr>
          <a:lstStyle>
            <a:lvl1pPr marL="0" indent="0" algn="l" defTabSz="914400" rtl="0" eaLnBrk="1" latinLnBrk="0" hangingPunct="1">
              <a:spcBef>
                <a:spcPct val="20000"/>
              </a:spcBef>
              <a:buClr>
                <a:schemeClr val="accent1"/>
              </a:buClr>
              <a:buSzPct val="100000"/>
              <a:buFont typeface="Symbol" pitchFamily="18" charset="2"/>
              <a:buNone/>
              <a:defRPr sz="2400" kern="1200">
                <a:solidFill>
                  <a:schemeClr val="tx1"/>
                </a:solidFill>
                <a:latin typeface="+mn-lt"/>
                <a:ea typeface="+mn-ea"/>
                <a:cs typeface="+mn-cs"/>
              </a:defRPr>
            </a:lvl1pPr>
            <a:lvl2pPr marL="301943" indent="0" algn="l" defTabSz="914400" rtl="0" eaLnBrk="1" latinLnBrk="0" hangingPunct="1">
              <a:spcBef>
                <a:spcPct val="20000"/>
              </a:spcBef>
              <a:buClr>
                <a:schemeClr val="accent1"/>
              </a:buClr>
              <a:buSzPct val="100000"/>
              <a:buFont typeface="Symbol" pitchFamily="18" charset="2"/>
              <a:buNone/>
              <a:defRPr sz="2200" kern="1200">
                <a:solidFill>
                  <a:schemeClr val="tx2"/>
                </a:solidFill>
                <a:latin typeface="+mn-lt"/>
                <a:ea typeface="+mn-ea"/>
                <a:cs typeface="+mn-cs"/>
              </a:defRPr>
            </a:lvl2pPr>
            <a:lvl3pPr marL="627063" indent="0" algn="l" defTabSz="914400" rtl="0" eaLnBrk="1" latinLnBrk="0" hangingPunct="1">
              <a:spcBef>
                <a:spcPct val="20000"/>
              </a:spcBef>
              <a:buClr>
                <a:schemeClr val="accent1"/>
              </a:buClr>
              <a:buSzPct val="100000"/>
              <a:buFont typeface="Symbol" pitchFamily="18" charset="2"/>
              <a:buNone/>
              <a:defRPr sz="2000" kern="1200">
                <a:solidFill>
                  <a:schemeClr val="tx2"/>
                </a:solidFill>
                <a:latin typeface="+mn-lt"/>
                <a:ea typeface="+mn-ea"/>
                <a:cs typeface="+mn-cs"/>
              </a:defRPr>
            </a:lvl3pPr>
            <a:lvl4pPr marL="914400" indent="0" algn="l" defTabSz="914400" rtl="0" eaLnBrk="1" latinLnBrk="0" hangingPunct="1">
              <a:spcBef>
                <a:spcPct val="20000"/>
              </a:spcBef>
              <a:buClr>
                <a:schemeClr val="accent1"/>
              </a:buClr>
              <a:buSzPct val="100000"/>
              <a:buFont typeface="Symbol" pitchFamily="18" charset="2"/>
              <a:buNone/>
              <a:defRPr sz="1800" kern="1200">
                <a:solidFill>
                  <a:schemeClr val="tx2"/>
                </a:solidFill>
                <a:latin typeface="+mn-lt"/>
                <a:ea typeface="+mn-ea"/>
                <a:cs typeface="+mn-cs"/>
              </a:defRPr>
            </a:lvl4pPr>
            <a:lvl5pPr marL="1234440" indent="0" algn="l" defTabSz="914400" rtl="0" eaLnBrk="1" latinLnBrk="0" hangingPunct="1">
              <a:spcBef>
                <a:spcPct val="20000"/>
              </a:spcBef>
              <a:buClr>
                <a:schemeClr val="accent1"/>
              </a:buClr>
              <a:buSzPct val="100000"/>
              <a:buFont typeface="Symbol" pitchFamily="18" charset="2"/>
              <a:buNone/>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lnSpc>
                <a:spcPct val="120000"/>
              </a:lnSpc>
              <a:spcBef>
                <a:spcPct val="0"/>
              </a:spcBef>
            </a:pPr>
            <a:r>
              <a:rPr lang="en-US" altLang="en-US" sz="1800" b="1" dirty="0" smtClean="0">
                <a:solidFill>
                  <a:srgbClr val="0000FF"/>
                </a:solidFill>
              </a:rPr>
              <a:t>Topic Highlights</a:t>
            </a:r>
          </a:p>
        </p:txBody>
      </p:sp>
      <p:sp>
        <p:nvSpPr>
          <p:cNvPr id="7" name="Oval 6"/>
          <p:cNvSpPr/>
          <p:nvPr/>
        </p:nvSpPr>
        <p:spPr>
          <a:xfrm>
            <a:off x="2960116" y="43694"/>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13</a:t>
            </a:r>
            <a:endParaRPr lang="en-US" dirty="0"/>
          </a:p>
        </p:txBody>
      </p:sp>
    </p:spTree>
    <p:extLst>
      <p:ext uri="{BB962C8B-B14F-4D97-AF65-F5344CB8AC3E}">
        <p14:creationId xmlns:p14="http://schemas.microsoft.com/office/powerpoint/2010/main" val="339536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16632"/>
            <a:ext cx="7772400" cy="720079"/>
          </a:xfrm>
          <a:solidFill>
            <a:srgbClr val="FFFF00"/>
          </a:solidFill>
        </p:spPr>
        <p:txBody>
          <a:bodyPr>
            <a:normAutofit fontScale="90000"/>
          </a:bodyPr>
          <a:lstStyle/>
          <a:p>
            <a:r>
              <a:rPr lang="en-US" sz="2400" dirty="0" err="1" smtClean="0">
                <a:solidFill>
                  <a:srgbClr val="FF0000"/>
                </a:solidFill>
              </a:rPr>
              <a:t>Bledned</a:t>
            </a:r>
            <a:r>
              <a:rPr lang="en-US" sz="2400" dirty="0" smtClean="0">
                <a:solidFill>
                  <a:srgbClr val="FF0000"/>
                </a:solidFill>
              </a:rPr>
              <a:t> Learning Activity 1 (PTW) (Class Room)</a:t>
            </a:r>
            <a:br>
              <a:rPr lang="en-US" sz="2400" dirty="0" smtClean="0">
                <a:solidFill>
                  <a:srgbClr val="FF0000"/>
                </a:solidFill>
              </a:rPr>
            </a:br>
            <a:r>
              <a:rPr lang="en-US" altLang="en-US" sz="2400" dirty="0">
                <a:solidFill>
                  <a:srgbClr val="FF0000"/>
                </a:solidFill>
              </a:rPr>
              <a:t>(Group Discussion and presentation)</a:t>
            </a:r>
            <a:endParaRPr lang="en-US" sz="2400" dirty="0">
              <a:solidFill>
                <a:srgbClr val="FF0000"/>
              </a:solidFill>
            </a:endParaRPr>
          </a:p>
        </p:txBody>
      </p:sp>
      <p:sp>
        <p:nvSpPr>
          <p:cNvPr id="3" name="Subtitle 2"/>
          <p:cNvSpPr>
            <a:spLocks noGrp="1"/>
          </p:cNvSpPr>
          <p:nvPr>
            <p:ph type="subTitle" idx="1"/>
          </p:nvPr>
        </p:nvSpPr>
        <p:spPr>
          <a:xfrm>
            <a:off x="321296" y="980728"/>
            <a:ext cx="8496944" cy="3744416"/>
          </a:xfrm>
          <a:solidFill>
            <a:schemeClr val="accent4">
              <a:lumMod val="20000"/>
              <a:lumOff val="80000"/>
            </a:schemeClr>
          </a:solidFill>
          <a:ln w="28575">
            <a:solidFill>
              <a:schemeClr val="accent1"/>
            </a:solidFill>
          </a:ln>
        </p:spPr>
        <p:txBody>
          <a:bodyPr>
            <a:noAutofit/>
          </a:bodyPr>
          <a:lstStyle/>
          <a:p>
            <a:pPr algn="l"/>
            <a:r>
              <a:rPr lang="en-US" sz="2800" b="1" dirty="0" smtClean="0">
                <a:solidFill>
                  <a:schemeClr val="tx1"/>
                </a:solidFill>
              </a:rPr>
              <a:t>Duration: 35 Minutes (Group 3 to 5 members) </a:t>
            </a:r>
            <a:endParaRPr lang="en-US" sz="2800" b="1" dirty="0">
              <a:solidFill>
                <a:schemeClr val="tx1"/>
              </a:solidFill>
            </a:endParaRPr>
          </a:p>
          <a:p>
            <a:pPr marL="914400" lvl="1" indent="-457200" algn="l">
              <a:buFont typeface="Wingdings" panose="05000000000000000000" pitchFamily="2" charset="2"/>
              <a:buChar char="q"/>
            </a:pPr>
            <a:r>
              <a:rPr lang="en-US" sz="1800" dirty="0">
                <a:solidFill>
                  <a:srgbClr val="5310FC"/>
                </a:solidFill>
              </a:rPr>
              <a:t>Participants will each be given a set of PTW (WAH) form </a:t>
            </a:r>
            <a:r>
              <a:rPr lang="en-US" sz="1800" dirty="0" smtClean="0">
                <a:solidFill>
                  <a:srgbClr val="5310FC"/>
                </a:solidFill>
              </a:rPr>
              <a:t>(It is the learner guide)</a:t>
            </a:r>
            <a:endParaRPr lang="en-US" sz="1800" dirty="0">
              <a:solidFill>
                <a:srgbClr val="5310FC"/>
              </a:solidFill>
            </a:endParaRPr>
          </a:p>
          <a:p>
            <a:pPr marL="914400" lvl="1" indent="-457200" algn="l">
              <a:buFont typeface="Wingdings" panose="05000000000000000000" pitchFamily="2" charset="2"/>
              <a:buChar char="q"/>
            </a:pPr>
            <a:r>
              <a:rPr lang="en-US" sz="1800" dirty="0" smtClean="0">
                <a:solidFill>
                  <a:srgbClr val="5310FC"/>
                </a:solidFill>
              </a:rPr>
              <a:t>Participants </a:t>
            </a:r>
            <a:r>
              <a:rPr lang="en-US" sz="1800" dirty="0">
                <a:solidFill>
                  <a:srgbClr val="5310FC"/>
                </a:solidFill>
              </a:rPr>
              <a:t>are required to stimulate the 3 roles when completing the form based on a given WAH situation</a:t>
            </a:r>
            <a:r>
              <a:rPr lang="en-US" sz="1800" dirty="0" smtClean="0">
                <a:solidFill>
                  <a:srgbClr val="5310FC"/>
                </a:solidFill>
              </a:rPr>
              <a:t>;</a:t>
            </a:r>
          </a:p>
          <a:p>
            <a:pPr marL="914400" lvl="1" indent="-457200" algn="l">
              <a:buFont typeface="Wingdings" panose="05000000000000000000" pitchFamily="2" charset="2"/>
              <a:buChar char="q"/>
            </a:pPr>
            <a:r>
              <a:rPr lang="en-US" sz="1800" dirty="0" smtClean="0">
                <a:solidFill>
                  <a:srgbClr val="5310FC"/>
                </a:solidFill>
              </a:rPr>
              <a:t>Trainer may guide the students when filling Assessor and Manager part of the permit</a:t>
            </a:r>
            <a:endParaRPr lang="en-US" sz="1800" dirty="0">
              <a:solidFill>
                <a:srgbClr val="5310FC"/>
              </a:solidFill>
            </a:endParaRPr>
          </a:p>
          <a:p>
            <a:pPr marL="914400" lvl="1" indent="-457200" algn="l">
              <a:buFont typeface="Wingdings" panose="05000000000000000000" pitchFamily="2" charset="2"/>
              <a:buChar char="q"/>
            </a:pPr>
            <a:r>
              <a:rPr lang="en-US" sz="1800" dirty="0">
                <a:solidFill>
                  <a:srgbClr val="5310FC"/>
                </a:solidFill>
              </a:rPr>
              <a:t>Based on the availability of resources, identify a safe means execution and put up the application; </a:t>
            </a:r>
            <a:r>
              <a:rPr lang="en-US" sz="1800" dirty="0" smtClean="0">
                <a:solidFill>
                  <a:srgbClr val="5310FC"/>
                </a:solidFill>
              </a:rPr>
              <a:t>and</a:t>
            </a:r>
          </a:p>
          <a:p>
            <a:pPr marL="914400" lvl="1" indent="-457200" algn="l">
              <a:buFont typeface="Wingdings" panose="05000000000000000000" pitchFamily="2" charset="2"/>
              <a:buChar char="q"/>
            </a:pPr>
            <a:endParaRPr lang="en-US" sz="1800" dirty="0">
              <a:solidFill>
                <a:srgbClr val="5310FC"/>
              </a:solidFill>
            </a:endParaRPr>
          </a:p>
          <a:p>
            <a:pPr algn="l"/>
            <a:r>
              <a:rPr lang="en-US" b="1" dirty="0" smtClean="0">
                <a:solidFill>
                  <a:srgbClr val="5310FC"/>
                </a:solidFill>
              </a:rPr>
              <a:t>Facilitator will summarise the learning points. </a:t>
            </a:r>
            <a:endParaRPr lang="en-US" b="1" dirty="0">
              <a:solidFill>
                <a:srgbClr val="5310FC"/>
              </a:solidFill>
            </a:endParaRPr>
          </a:p>
        </p:txBody>
      </p:sp>
      <p:sp>
        <p:nvSpPr>
          <p:cNvPr id="4" name="Slide Number Placeholder 3"/>
          <p:cNvSpPr>
            <a:spLocks noGrp="1"/>
          </p:cNvSpPr>
          <p:nvPr>
            <p:ph type="sldNum" sz="quarter" idx="12"/>
          </p:nvPr>
        </p:nvSpPr>
        <p:spPr/>
        <p:txBody>
          <a:bodyPr/>
          <a:lstStyle/>
          <a:p>
            <a:fld id="{7881ADEB-CFF6-46F9-B8F4-79DEE1C1E7F6}" type="slidenum">
              <a:rPr lang="en-US" altLang="en-US" smtClean="0"/>
              <a:pPr/>
              <a:t>22</a:t>
            </a:fld>
            <a:endParaRPr lang="en-US" altLang="en-US" dirty="0"/>
          </a:p>
        </p:txBody>
      </p:sp>
      <p:pic>
        <p:nvPicPr>
          <p:cNvPr id="6" name="Picture 5"/>
          <p:cNvPicPr>
            <a:picLocks noChangeAspect="1"/>
          </p:cNvPicPr>
          <p:nvPr/>
        </p:nvPicPr>
        <p:blipFill>
          <a:blip r:embed="rId2"/>
          <a:stretch>
            <a:fillRect/>
          </a:stretch>
        </p:blipFill>
        <p:spPr>
          <a:xfrm>
            <a:off x="2987824" y="4758788"/>
            <a:ext cx="3096344" cy="2060582"/>
          </a:xfrm>
          <a:prstGeom prst="rect">
            <a:avLst/>
          </a:prstGeom>
        </p:spPr>
      </p:pic>
      <p:sp>
        <p:nvSpPr>
          <p:cNvPr id="7" name="Oval 6"/>
          <p:cNvSpPr/>
          <p:nvPr/>
        </p:nvSpPr>
        <p:spPr>
          <a:xfrm>
            <a:off x="53426" y="-9932"/>
            <a:ext cx="918173"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14</a:t>
            </a:r>
            <a:endParaRPr lang="en-US" dirty="0"/>
          </a:p>
        </p:txBody>
      </p:sp>
    </p:spTree>
    <p:extLst>
      <p:ext uri="{BB962C8B-B14F-4D97-AF65-F5344CB8AC3E}">
        <p14:creationId xmlns:p14="http://schemas.microsoft.com/office/powerpoint/2010/main" val="3530526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1600" y="44623"/>
            <a:ext cx="4680520" cy="576064"/>
          </a:xfrm>
          <a:solidFill>
            <a:srgbClr val="FFFF00"/>
          </a:solidFill>
        </p:spPr>
        <p:txBody>
          <a:bodyPr>
            <a:normAutofit fontScale="90000"/>
          </a:bodyPr>
          <a:lstStyle/>
          <a:p>
            <a:r>
              <a:rPr lang="en-US" sz="2400" dirty="0" smtClean="0">
                <a:solidFill>
                  <a:srgbClr val="FF0000"/>
                </a:solidFill>
              </a:rPr>
              <a:t>Blended Learning Activity (Home)</a:t>
            </a:r>
            <a:endParaRPr lang="en-US" sz="2400" dirty="0">
              <a:solidFill>
                <a:srgbClr val="FF0000"/>
              </a:solidFill>
            </a:endParaRPr>
          </a:p>
        </p:txBody>
      </p:sp>
      <p:sp>
        <p:nvSpPr>
          <p:cNvPr id="3" name="Subtitle 2"/>
          <p:cNvSpPr>
            <a:spLocks noGrp="1"/>
          </p:cNvSpPr>
          <p:nvPr>
            <p:ph type="subTitle" idx="1"/>
          </p:nvPr>
        </p:nvSpPr>
        <p:spPr>
          <a:xfrm>
            <a:off x="395536" y="692696"/>
            <a:ext cx="8208912" cy="1008112"/>
          </a:xfrm>
          <a:solidFill>
            <a:srgbClr val="FFFFCC"/>
          </a:solidFill>
        </p:spPr>
        <p:txBody>
          <a:bodyPr>
            <a:noAutofit/>
          </a:bodyPr>
          <a:lstStyle/>
          <a:p>
            <a:pPr algn="l"/>
            <a:r>
              <a:rPr lang="en-US" sz="2000" b="1" dirty="0" smtClean="0">
                <a:solidFill>
                  <a:schemeClr val="tx1"/>
                </a:solidFill>
              </a:rPr>
              <a:t>You will be given student portal log in Link.</a:t>
            </a:r>
          </a:p>
          <a:p>
            <a:pPr algn="l"/>
            <a:r>
              <a:rPr lang="en-US" sz="2000" b="1" dirty="0" smtClean="0">
                <a:solidFill>
                  <a:schemeClr val="tx1"/>
                </a:solidFill>
              </a:rPr>
              <a:t>Log in and you can self learn to improve the knowledge on Safety and Health.</a:t>
            </a:r>
            <a:endParaRPr lang="en-US" sz="2000" dirty="0">
              <a:solidFill>
                <a:srgbClr val="5310FC"/>
              </a:solidFill>
            </a:endParaRPr>
          </a:p>
          <a:p>
            <a:pPr marL="457200" indent="-457200" algn="l">
              <a:buFont typeface="Arial" panose="020B0604020202020204" pitchFamily="34" charset="0"/>
              <a:buChar char="•"/>
            </a:pPr>
            <a:endParaRPr lang="en-SG" sz="2000" dirty="0">
              <a:solidFill>
                <a:srgbClr val="5310FC"/>
              </a:solidFill>
            </a:endParaRPr>
          </a:p>
          <a:p>
            <a:pPr marL="457200" indent="-457200" algn="l">
              <a:buFont typeface="Arial" panose="020B0604020202020204" pitchFamily="34" charset="0"/>
              <a:buChar char="•"/>
            </a:pPr>
            <a:endParaRPr lang="en-US" sz="2000" dirty="0" smtClean="0">
              <a:solidFill>
                <a:srgbClr val="5310FC"/>
              </a:solidFill>
            </a:endParaRPr>
          </a:p>
          <a:p>
            <a:pPr algn="l"/>
            <a:endParaRPr lang="en-US" sz="2000" dirty="0" smtClean="0">
              <a:solidFill>
                <a:srgbClr val="5310FC"/>
              </a:solidFill>
            </a:endParaRPr>
          </a:p>
          <a:p>
            <a:pPr algn="l"/>
            <a:r>
              <a:rPr lang="en-US" sz="2000" dirty="0" smtClean="0">
                <a:solidFill>
                  <a:srgbClr val="5310FC"/>
                </a:solidFill>
              </a:rPr>
              <a:t>. </a:t>
            </a:r>
            <a:endParaRPr lang="en-US" sz="2000" dirty="0">
              <a:solidFill>
                <a:srgbClr val="5310FC"/>
              </a:solidFill>
            </a:endParaRPr>
          </a:p>
        </p:txBody>
      </p:sp>
      <p:sp>
        <p:nvSpPr>
          <p:cNvPr id="4" name="Slide Number Placeholder 3"/>
          <p:cNvSpPr>
            <a:spLocks noGrp="1"/>
          </p:cNvSpPr>
          <p:nvPr>
            <p:ph type="sldNum" sz="quarter" idx="12"/>
          </p:nvPr>
        </p:nvSpPr>
        <p:spPr/>
        <p:txBody>
          <a:bodyPr/>
          <a:lstStyle/>
          <a:p>
            <a:fld id="{7881ADEB-CFF6-46F9-B8F4-79DEE1C1E7F6}" type="slidenum">
              <a:rPr lang="en-US" altLang="en-US" smtClean="0"/>
              <a:pPr/>
              <a:t>23</a:t>
            </a:fld>
            <a:endParaRPr lang="en-US" altLang="en-US" dirty="0"/>
          </a:p>
        </p:txBody>
      </p:sp>
      <p:sp>
        <p:nvSpPr>
          <p:cNvPr id="6" name="Subtitle 2"/>
          <p:cNvSpPr txBox="1">
            <a:spLocks/>
          </p:cNvSpPr>
          <p:nvPr/>
        </p:nvSpPr>
        <p:spPr>
          <a:xfrm>
            <a:off x="298768" y="1772817"/>
            <a:ext cx="8521704" cy="4824535"/>
          </a:xfrm>
          <a:prstGeom prst="rect">
            <a:avLst/>
          </a:prstGeom>
          <a:solidFill>
            <a:schemeClr val="accent3">
              <a:lumMod val="20000"/>
              <a:lumOff val="80000"/>
            </a:schemeClr>
          </a:solidFill>
        </p:spPr>
        <p:txBody>
          <a:bodyPr vert="horz" lIns="91440" tIns="45720" rIns="91440" bIns="45720" rtlCol="0">
            <a:noAutofit/>
          </a:bodyPr>
          <a:lstStyle>
            <a:lvl1pPr marL="0" indent="0" algn="ctr" defTabSz="914400" rtl="0" eaLnBrk="1" latinLnBrk="0" hangingPunct="1">
              <a:spcBef>
                <a:spcPct val="20000"/>
              </a:spcBef>
              <a:buClr>
                <a:schemeClr val="accent1"/>
              </a:buClr>
              <a:buSzPct val="100000"/>
              <a:buFont typeface="Symbol" pitchFamily="18" charset="2"/>
              <a:buNone/>
              <a:defRPr sz="24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100000"/>
              <a:buFont typeface="Symbol" pitchFamily="18"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100000"/>
              <a:buFont typeface="Symbol" pitchFamily="18"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SzPct val="100000"/>
              <a:buFont typeface="Symbol"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Symbol" pitchFamily="18" charset="2"/>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9pPr>
          </a:lstStyle>
          <a:p>
            <a:pPr algn="l"/>
            <a:r>
              <a:rPr lang="en-US" sz="2800" b="1" dirty="0" smtClean="0">
                <a:solidFill>
                  <a:schemeClr val="tx1"/>
                </a:solidFill>
              </a:rPr>
              <a:t>Duration: 30 Minutes – </a:t>
            </a:r>
          </a:p>
          <a:p>
            <a:pPr algn="l"/>
            <a:r>
              <a:rPr lang="en-GB" b="1" dirty="0" smtClean="0">
                <a:solidFill>
                  <a:srgbClr val="FF0000"/>
                </a:solidFill>
              </a:rPr>
              <a:t>Identify the Mandatory Signage</a:t>
            </a:r>
          </a:p>
          <a:p>
            <a:pPr algn="l"/>
            <a:endParaRPr lang="en-GB" sz="1200" b="1" dirty="0" smtClean="0">
              <a:solidFill>
                <a:srgbClr val="FF0000"/>
              </a:solidFill>
            </a:endParaRPr>
          </a:p>
          <a:p>
            <a:pPr algn="l"/>
            <a:r>
              <a:rPr lang="en-GB" b="1" dirty="0">
                <a:solidFill>
                  <a:srgbClr val="0000FF"/>
                </a:solidFill>
                <a:latin typeface="Calibri" panose="020F0502020204030204" pitchFamily="34" charset="0"/>
                <a:ea typeface="Calibri" panose="020F0502020204030204" pitchFamily="34" charset="0"/>
              </a:rPr>
              <a:t>Learning Objectives:</a:t>
            </a:r>
          </a:p>
          <a:p>
            <a:pPr marL="538163" indent="-342900" algn="l">
              <a:buFont typeface="Wingdings" panose="05000000000000000000" pitchFamily="2" charset="2"/>
              <a:buChar char=""/>
            </a:pPr>
            <a:r>
              <a:rPr lang="en-US" sz="1600" b="1" dirty="0" smtClean="0">
                <a:solidFill>
                  <a:srgbClr val="FF0000"/>
                </a:solidFill>
                <a:latin typeface="Calibri" panose="020F0502020204030204" pitchFamily="34" charset="0"/>
                <a:ea typeface="SimSun" panose="02010600030101010101" pitchFamily="2" charset="-122"/>
              </a:rPr>
              <a:t>The </a:t>
            </a:r>
            <a:r>
              <a:rPr lang="en-US" sz="1600" b="1" dirty="0">
                <a:solidFill>
                  <a:srgbClr val="FF0000"/>
                </a:solidFill>
                <a:latin typeface="Calibri" panose="020F0502020204030204" pitchFamily="34" charset="0"/>
                <a:ea typeface="SimSun" panose="02010600030101010101" pitchFamily="2" charset="-122"/>
              </a:rPr>
              <a:t>identify the different types of </a:t>
            </a:r>
            <a:r>
              <a:rPr lang="en-US" sz="1600" b="1" dirty="0" err="1">
                <a:solidFill>
                  <a:srgbClr val="FF0000"/>
                </a:solidFill>
                <a:latin typeface="Calibri" panose="020F0502020204030204" pitchFamily="34" charset="0"/>
                <a:ea typeface="SimSun" panose="02010600030101010101" pitchFamily="2" charset="-122"/>
              </a:rPr>
              <a:t>signages</a:t>
            </a:r>
            <a:r>
              <a:rPr lang="en-US" sz="1600" b="1" dirty="0">
                <a:solidFill>
                  <a:srgbClr val="FF0000"/>
                </a:solidFill>
                <a:latin typeface="Calibri" panose="020F0502020204030204" pitchFamily="34" charset="0"/>
                <a:ea typeface="SimSun" panose="02010600030101010101" pitchFamily="2" charset="-122"/>
              </a:rPr>
              <a:t> such as Mandatory, Prohibitory</a:t>
            </a:r>
            <a:r>
              <a:rPr lang="en-US" sz="1600" b="1" dirty="0" smtClean="0">
                <a:solidFill>
                  <a:srgbClr val="FF0000"/>
                </a:solidFill>
                <a:latin typeface="Calibri" panose="020F0502020204030204" pitchFamily="34" charset="0"/>
                <a:ea typeface="SimSun" panose="02010600030101010101" pitchFamily="2" charset="-122"/>
              </a:rPr>
              <a:t>, Warning </a:t>
            </a:r>
            <a:r>
              <a:rPr lang="en-US" sz="1600" b="1" dirty="0">
                <a:solidFill>
                  <a:srgbClr val="FF0000"/>
                </a:solidFill>
                <a:latin typeface="Calibri" panose="020F0502020204030204" pitchFamily="34" charset="0"/>
                <a:ea typeface="SimSun" panose="02010600030101010101" pitchFamily="2" charset="-122"/>
              </a:rPr>
              <a:t>and Safe Condition </a:t>
            </a:r>
            <a:r>
              <a:rPr lang="en-US" sz="1600" b="1" dirty="0" err="1">
                <a:solidFill>
                  <a:srgbClr val="FF0000"/>
                </a:solidFill>
                <a:latin typeface="Calibri" panose="020F0502020204030204" pitchFamily="34" charset="0"/>
                <a:ea typeface="SimSun" panose="02010600030101010101" pitchFamily="2" charset="-122"/>
              </a:rPr>
              <a:t>Signages</a:t>
            </a:r>
            <a:endParaRPr lang="en-US" sz="1600" b="1" dirty="0">
              <a:solidFill>
                <a:srgbClr val="FF0000"/>
              </a:solidFill>
              <a:latin typeface="Calibri" panose="020F0502020204030204" pitchFamily="34" charset="0"/>
              <a:ea typeface="SimSun" panose="02010600030101010101" pitchFamily="2" charset="-122"/>
            </a:endParaRPr>
          </a:p>
          <a:p>
            <a:pPr marL="538163" indent="-342900" algn="l">
              <a:buFont typeface="Wingdings" panose="05000000000000000000" pitchFamily="2" charset="2"/>
              <a:buChar char=""/>
            </a:pPr>
            <a:r>
              <a:rPr lang="en-US" sz="1600" b="1" dirty="0" smtClean="0">
                <a:solidFill>
                  <a:srgbClr val="FF0000"/>
                </a:solidFill>
                <a:latin typeface="Calibri" panose="020F0502020204030204" pitchFamily="34" charset="0"/>
                <a:ea typeface="SimSun" panose="02010600030101010101" pitchFamily="2" charset="-122"/>
              </a:rPr>
              <a:t>To understand the </a:t>
            </a:r>
            <a:r>
              <a:rPr lang="en-US" sz="1600" b="1" dirty="0">
                <a:solidFill>
                  <a:srgbClr val="FF0000"/>
                </a:solidFill>
                <a:latin typeface="Calibri" panose="020F0502020204030204" pitchFamily="34" charset="0"/>
                <a:ea typeface="SimSun" panose="02010600030101010101" pitchFamily="2" charset="-122"/>
              </a:rPr>
              <a:t>different types of PPE for the work activity</a:t>
            </a:r>
          </a:p>
          <a:p>
            <a:pPr algn="l"/>
            <a:endParaRPr lang="en-GB" sz="800" b="1" dirty="0">
              <a:solidFill>
                <a:srgbClr val="FF0000"/>
              </a:solidFill>
            </a:endParaRPr>
          </a:p>
          <a:p>
            <a:pPr algn="l"/>
            <a:r>
              <a:rPr lang="en-GB" b="1" dirty="0">
                <a:solidFill>
                  <a:srgbClr val="0000FF"/>
                </a:solidFill>
                <a:latin typeface="Calibri" panose="020F0502020204030204" pitchFamily="34" charset="0"/>
                <a:ea typeface="Calibri" panose="020F0502020204030204" pitchFamily="34" charset="0"/>
              </a:rPr>
              <a:t>The procedure:</a:t>
            </a:r>
          </a:p>
          <a:p>
            <a:pPr marL="538163" indent="-342900" algn="l">
              <a:buFont typeface="Wingdings" panose="05000000000000000000" pitchFamily="2" charset="2"/>
              <a:buChar char=""/>
            </a:pPr>
            <a:r>
              <a:rPr lang="en-US" sz="1800" b="1" dirty="0">
                <a:solidFill>
                  <a:schemeClr val="tx1"/>
                </a:solidFill>
                <a:latin typeface="Calibri" panose="020F0502020204030204" pitchFamily="34" charset="0"/>
                <a:ea typeface="SimSun" panose="02010600030101010101" pitchFamily="2" charset="-122"/>
              </a:rPr>
              <a:t>Log in to the </a:t>
            </a:r>
            <a:r>
              <a:rPr lang="en-US" sz="1800" b="1" dirty="0" err="1">
                <a:solidFill>
                  <a:schemeClr val="tx1"/>
                </a:solidFill>
                <a:latin typeface="Calibri" panose="020F0502020204030204" pitchFamily="34" charset="0"/>
                <a:ea typeface="SimSun" panose="02010600030101010101" pitchFamily="2" charset="-122"/>
              </a:rPr>
              <a:t>EverSafe</a:t>
            </a:r>
            <a:r>
              <a:rPr lang="en-US" sz="1800" b="1" dirty="0">
                <a:solidFill>
                  <a:schemeClr val="tx1"/>
                </a:solidFill>
                <a:latin typeface="Calibri" panose="020F0502020204030204" pitchFamily="34" charset="0"/>
                <a:ea typeface="SimSun" panose="02010600030101010101" pitchFamily="2" charset="-122"/>
              </a:rPr>
              <a:t> trainee portal using their your log in ID and Password (Provided by </a:t>
            </a:r>
            <a:r>
              <a:rPr lang="en-US" sz="1800" b="1" dirty="0" err="1">
                <a:solidFill>
                  <a:schemeClr val="tx1"/>
                </a:solidFill>
                <a:latin typeface="Calibri" panose="020F0502020204030204" pitchFamily="34" charset="0"/>
                <a:ea typeface="SimSun" panose="02010600030101010101" pitchFamily="2" charset="-122"/>
              </a:rPr>
              <a:t>Eversafe</a:t>
            </a:r>
            <a:r>
              <a:rPr lang="en-US" sz="1800" b="1" dirty="0">
                <a:solidFill>
                  <a:schemeClr val="tx1"/>
                </a:solidFill>
                <a:latin typeface="Calibri" panose="020F0502020204030204" pitchFamily="34" charset="0"/>
                <a:ea typeface="SimSun" panose="02010600030101010101" pitchFamily="2" charset="-122"/>
              </a:rPr>
              <a:t>). </a:t>
            </a:r>
          </a:p>
          <a:p>
            <a:pPr marL="538163" indent="-342900" algn="l">
              <a:buFont typeface="Wingdings" panose="05000000000000000000" pitchFamily="2" charset="2"/>
              <a:buChar char=""/>
            </a:pPr>
            <a:r>
              <a:rPr lang="en-US" sz="1800" b="1" dirty="0">
                <a:solidFill>
                  <a:schemeClr val="tx1"/>
                </a:solidFill>
                <a:latin typeface="Calibri" panose="020F0502020204030204" pitchFamily="34" charset="0"/>
                <a:ea typeface="SimSun" panose="02010600030101010101" pitchFamily="2" charset="-122"/>
              </a:rPr>
              <a:t>Identify the Mandatory, Prohibition Sign, Warning Sign, Safe Condition Sign, Fire Signs.</a:t>
            </a:r>
          </a:p>
          <a:p>
            <a:pPr marL="538163" indent="-342900" algn="l">
              <a:lnSpc>
                <a:spcPct val="150000"/>
              </a:lnSpc>
              <a:buFont typeface="Wingdings" panose="05000000000000000000" pitchFamily="2" charset="2"/>
              <a:buChar char=""/>
            </a:pPr>
            <a:r>
              <a:rPr lang="en-US" sz="1800" b="1" dirty="0">
                <a:solidFill>
                  <a:schemeClr val="tx1"/>
                </a:solidFill>
                <a:latin typeface="Calibri" panose="020F0502020204030204" pitchFamily="34" charset="0"/>
                <a:ea typeface="SimSun" panose="02010600030101010101" pitchFamily="2" charset="-122"/>
              </a:rPr>
              <a:t>Refer to the picture and click on the right signage for the given work activity. </a:t>
            </a:r>
          </a:p>
          <a:p>
            <a:pPr marL="457200" indent="-457200" algn="l">
              <a:buFont typeface="Arial" panose="020B0604020202020204" pitchFamily="34" charset="0"/>
              <a:buChar char="•"/>
            </a:pPr>
            <a:endParaRPr lang="en-SG" dirty="0" smtClean="0">
              <a:solidFill>
                <a:srgbClr val="5310FC"/>
              </a:solidFill>
            </a:endParaRPr>
          </a:p>
          <a:p>
            <a:pPr marL="457200" indent="-457200" algn="l">
              <a:buFont typeface="Arial" panose="020B0604020202020204" pitchFamily="34" charset="0"/>
              <a:buChar char="•"/>
            </a:pPr>
            <a:endParaRPr lang="en-US" sz="2800" dirty="0" smtClean="0">
              <a:solidFill>
                <a:srgbClr val="5310FC"/>
              </a:solidFill>
            </a:endParaRPr>
          </a:p>
          <a:p>
            <a:pPr algn="l"/>
            <a:endParaRPr lang="en-US" sz="2800" dirty="0" smtClean="0">
              <a:solidFill>
                <a:srgbClr val="5310FC"/>
              </a:solidFill>
            </a:endParaRPr>
          </a:p>
          <a:p>
            <a:pPr algn="l"/>
            <a:endParaRPr lang="en-US" sz="2800" dirty="0">
              <a:solidFill>
                <a:srgbClr val="5310FC"/>
              </a:solidFill>
            </a:endParaRPr>
          </a:p>
        </p:txBody>
      </p:sp>
      <p:pic>
        <p:nvPicPr>
          <p:cNvPr id="5" name="Picture 4"/>
          <p:cNvPicPr>
            <a:picLocks noChangeAspect="1"/>
          </p:cNvPicPr>
          <p:nvPr/>
        </p:nvPicPr>
        <p:blipFill>
          <a:blip r:embed="rId2"/>
          <a:stretch>
            <a:fillRect/>
          </a:stretch>
        </p:blipFill>
        <p:spPr>
          <a:xfrm>
            <a:off x="6804248" y="1700808"/>
            <a:ext cx="1639447" cy="1538684"/>
          </a:xfrm>
          <a:prstGeom prst="rect">
            <a:avLst/>
          </a:prstGeom>
        </p:spPr>
      </p:pic>
      <p:sp>
        <p:nvSpPr>
          <p:cNvPr id="7" name="Oval 6"/>
          <p:cNvSpPr/>
          <p:nvPr/>
        </p:nvSpPr>
        <p:spPr>
          <a:xfrm>
            <a:off x="35496" y="0"/>
            <a:ext cx="93610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14a</a:t>
            </a:r>
            <a:endParaRPr lang="en-US" dirty="0"/>
          </a:p>
        </p:txBody>
      </p:sp>
    </p:spTree>
    <p:extLst>
      <p:ext uri="{BB962C8B-B14F-4D97-AF65-F5344CB8AC3E}">
        <p14:creationId xmlns:p14="http://schemas.microsoft.com/office/powerpoint/2010/main" val="1336786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Rounded Rectangle 18"/>
          <p:cNvSpPr/>
          <p:nvPr/>
        </p:nvSpPr>
        <p:spPr>
          <a:xfrm>
            <a:off x="72007" y="1690782"/>
            <a:ext cx="8964489" cy="2170268"/>
          </a:xfrm>
          <a:prstGeom prst="roundRect">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smtClean="0">
                <a:ln>
                  <a:noFill/>
                </a:ln>
                <a:solidFill>
                  <a:prstClr val="white"/>
                </a:solidFill>
                <a:effectLst/>
                <a:uLnTx/>
                <a:uFillTx/>
                <a:latin typeface="Arial"/>
                <a:ea typeface="+mn-ea"/>
                <a:cs typeface="+mn-cs"/>
              </a:rPr>
              <a:t> </a:t>
            </a:r>
            <a:endParaRPr kumimoji="0" lang="en-IN"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Round Diagonal Corner Rectangle 4"/>
          <p:cNvSpPr/>
          <p:nvPr/>
        </p:nvSpPr>
        <p:spPr>
          <a:xfrm>
            <a:off x="2156293" y="1002952"/>
            <a:ext cx="5758985" cy="381038"/>
          </a:xfrm>
          <a:prstGeom prst="round2Diag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prstClr val="white"/>
              </a:solidFill>
              <a:effectLst/>
              <a:uLnTx/>
              <a:uFillTx/>
              <a:latin typeface="Arial"/>
              <a:ea typeface="+mn-ea"/>
              <a:cs typeface="+mn-cs"/>
            </a:endParaRPr>
          </a:p>
        </p:txBody>
      </p:sp>
      <p:sp>
        <p:nvSpPr>
          <p:cNvPr id="4" name="TextBox 3"/>
          <p:cNvSpPr txBox="1"/>
          <p:nvPr/>
        </p:nvSpPr>
        <p:spPr>
          <a:xfrm>
            <a:off x="2070568" y="997262"/>
            <a:ext cx="593043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Roboto" pitchFamily="2" charset="0"/>
                <a:ea typeface="Roboto" pitchFamily="2" charset="0"/>
                <a:cs typeface="Myriad Arabic" panose="01010101010101010101" pitchFamily="50" charset="-78"/>
              </a:rPr>
              <a:t>INSTANT PERFORMANCE REFLECTION (IPR)</a:t>
            </a:r>
            <a:endParaRPr kumimoji="0" lang="en-IN" sz="21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Roboto" pitchFamily="2" charset="0"/>
              <a:ea typeface="Roboto" pitchFamily="2" charset="0"/>
              <a:cs typeface="+mn-cs"/>
            </a:endParaRPr>
          </a:p>
        </p:txBody>
      </p:sp>
      <p:sp>
        <p:nvSpPr>
          <p:cNvPr id="6" name="Subtitle 2"/>
          <p:cNvSpPr>
            <a:spLocks noGrp="1"/>
          </p:cNvSpPr>
          <p:nvPr>
            <p:ph type="subTitle" idx="1"/>
          </p:nvPr>
        </p:nvSpPr>
        <p:spPr>
          <a:xfrm>
            <a:off x="1947474" y="1395369"/>
            <a:ext cx="5837886" cy="283733"/>
          </a:xfrm>
        </p:spPr>
        <p:txBody>
          <a:bodyPr>
            <a:noAutofit/>
          </a:bodyPr>
          <a:lstStyle/>
          <a:p>
            <a:r>
              <a:rPr lang="en-IN" sz="1350" b="1" dirty="0" smtClean="0">
                <a:solidFill>
                  <a:schemeClr val="tx1"/>
                </a:solidFill>
              </a:rPr>
              <a:t>TESTING </a:t>
            </a:r>
            <a:r>
              <a:rPr lang="en-IN" sz="1350" b="1" dirty="0">
                <a:solidFill>
                  <a:schemeClr val="tx1"/>
                </a:solidFill>
              </a:rPr>
              <a:t>THE KNOWLEDGE OF THE STUDENT</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362" y="929924"/>
            <a:ext cx="1894205" cy="570659"/>
          </a:xfrm>
          <a:prstGeom prst="rect">
            <a:avLst/>
          </a:prstGeom>
        </p:spPr>
      </p:pic>
      <p:sp>
        <p:nvSpPr>
          <p:cNvPr id="16" name="TextBox 15"/>
          <p:cNvSpPr txBox="1"/>
          <p:nvPr/>
        </p:nvSpPr>
        <p:spPr>
          <a:xfrm>
            <a:off x="154514" y="2056144"/>
            <a:ext cx="3199488" cy="1569660"/>
          </a:xfrm>
          <a:prstGeom prst="rect">
            <a:avLst/>
          </a:prstGeom>
          <a:noFill/>
        </p:spPr>
        <p:txBody>
          <a:bodyPr wrap="square" rtlCol="0">
            <a:spAutoFit/>
          </a:bodyPr>
          <a:lstStyle/>
          <a:p>
            <a:pPr marL="257168" marR="0" lvl="0" indent="-257168" algn="l" defTabSz="914400" rtl="0" eaLnBrk="1" fontAlgn="auto" latinLnBrk="0" hangingPunct="1">
              <a:lnSpc>
                <a:spcPct val="100000"/>
              </a:lnSpc>
              <a:spcBef>
                <a:spcPts val="0"/>
              </a:spcBef>
              <a:spcAft>
                <a:spcPts val="0"/>
              </a:spcAft>
              <a:buClrTx/>
              <a:buSzTx/>
              <a:buFontTx/>
              <a:buAutoNum type="arabicPeriod"/>
              <a:tabLst/>
              <a:defRPr/>
            </a:pPr>
            <a:r>
              <a:rPr kumimoji="0" lang="en-IN" sz="1200" b="1" i="0" u="none" strike="noStrike" kern="1200" cap="none" spc="0" normalizeH="0" baseline="0" noProof="0" dirty="0" smtClean="0">
                <a:ln>
                  <a:noFill/>
                </a:ln>
                <a:solidFill>
                  <a:srgbClr val="FFFF00"/>
                </a:solidFill>
                <a:effectLst/>
                <a:uLnTx/>
                <a:uFillTx/>
                <a:latin typeface="Arial"/>
                <a:ea typeface="+mn-ea"/>
                <a:cs typeface="+mn-cs"/>
              </a:rPr>
              <a:t>Click Intro Pages</a:t>
            </a:r>
          </a:p>
          <a:p>
            <a:pPr marL="257168" marR="0" lvl="0" indent="-257168" algn="l" defTabSz="914400" rtl="0" eaLnBrk="1" fontAlgn="auto" latinLnBrk="0" hangingPunct="1">
              <a:lnSpc>
                <a:spcPct val="100000"/>
              </a:lnSpc>
              <a:spcBef>
                <a:spcPts val="0"/>
              </a:spcBef>
              <a:spcAft>
                <a:spcPts val="0"/>
              </a:spcAft>
              <a:buClrTx/>
              <a:buSzTx/>
              <a:buFontTx/>
              <a:buAutoNum type="arabicPeriod"/>
              <a:tabLst/>
              <a:defRPr/>
            </a:pPr>
            <a:r>
              <a:rPr lang="en-IN" sz="1200" b="1" dirty="0" smtClean="0">
                <a:solidFill>
                  <a:srgbClr val="FFFF00"/>
                </a:solidFill>
                <a:latin typeface="Arial"/>
              </a:rPr>
              <a:t>Click Intro Page</a:t>
            </a:r>
          </a:p>
          <a:p>
            <a:pPr marL="257168" marR="0" lvl="0" indent="-257168" algn="l" defTabSz="914400" rtl="0" eaLnBrk="1" fontAlgn="auto" latinLnBrk="0" hangingPunct="1">
              <a:lnSpc>
                <a:spcPct val="100000"/>
              </a:lnSpc>
              <a:spcBef>
                <a:spcPts val="0"/>
              </a:spcBef>
              <a:spcAft>
                <a:spcPts val="0"/>
              </a:spcAft>
              <a:buClrTx/>
              <a:buSzTx/>
              <a:buFontTx/>
              <a:buAutoNum type="arabicPeriod"/>
              <a:tabLst/>
              <a:defRPr/>
            </a:pPr>
            <a:r>
              <a:rPr lang="en-IN" sz="1200" b="1" dirty="0" smtClean="0">
                <a:solidFill>
                  <a:srgbClr val="FFFF00"/>
                </a:solidFill>
                <a:latin typeface="Arial"/>
              </a:rPr>
              <a:t>Choose Course and Batch No to send notification</a:t>
            </a:r>
            <a:endParaRPr kumimoji="0" lang="en-IN" sz="1200" b="1" i="0" u="none" strike="noStrike" kern="1200" cap="none" spc="0" normalizeH="0" baseline="0" noProof="0" dirty="0">
              <a:ln>
                <a:noFill/>
              </a:ln>
              <a:solidFill>
                <a:srgbClr val="FFFF00"/>
              </a:solidFill>
              <a:effectLst/>
              <a:uLnTx/>
              <a:uFillTx/>
              <a:latin typeface="Arial"/>
              <a:ea typeface="+mn-ea"/>
              <a:cs typeface="+mn-cs"/>
            </a:endParaRPr>
          </a:p>
          <a:p>
            <a:pPr marL="257168" marR="0" lvl="0" indent="-257168" algn="l" defTabSz="914400" rtl="0" eaLnBrk="1" fontAlgn="auto" latinLnBrk="0" hangingPunct="1">
              <a:lnSpc>
                <a:spcPct val="100000"/>
              </a:lnSpc>
              <a:spcBef>
                <a:spcPts val="0"/>
              </a:spcBef>
              <a:spcAft>
                <a:spcPts val="0"/>
              </a:spcAft>
              <a:buClrTx/>
              <a:buSzTx/>
              <a:buFontTx/>
              <a:buAutoNum type="arabicPeriod"/>
              <a:tabLst/>
              <a:defRPr/>
            </a:pPr>
            <a:r>
              <a:rPr kumimoji="0" lang="en-IN" sz="1200" b="1" i="0" u="none" strike="noStrike" kern="1200" cap="none" spc="0" normalizeH="0" baseline="0" noProof="0" dirty="0">
                <a:ln>
                  <a:noFill/>
                </a:ln>
                <a:solidFill>
                  <a:srgbClr val="FFFF00"/>
                </a:solidFill>
                <a:effectLst/>
                <a:uLnTx/>
                <a:uFillTx/>
                <a:latin typeface="Arial"/>
                <a:ea typeface="+mn-ea"/>
                <a:cs typeface="+mn-cs"/>
              </a:rPr>
              <a:t>Click </a:t>
            </a:r>
            <a:r>
              <a:rPr kumimoji="0" lang="en-IN" sz="1200" b="1" i="0" u="none" strike="noStrike" kern="1200" cap="none" spc="0" normalizeH="0" baseline="0" noProof="0" dirty="0" smtClean="0">
                <a:ln>
                  <a:noFill/>
                </a:ln>
                <a:solidFill>
                  <a:srgbClr val="FFFF00"/>
                </a:solidFill>
                <a:effectLst/>
                <a:uLnTx/>
                <a:uFillTx/>
                <a:latin typeface="Arial"/>
                <a:ea typeface="+mn-ea"/>
                <a:cs typeface="+mn-cs"/>
              </a:rPr>
              <a:t>Question/Answer/Feedback</a:t>
            </a:r>
            <a:endParaRPr kumimoji="0" lang="en-IN" sz="1200" b="1" i="0" u="none" strike="noStrike" kern="1200" cap="none" spc="0" normalizeH="0" baseline="0" noProof="0" dirty="0">
              <a:ln>
                <a:noFill/>
              </a:ln>
              <a:solidFill>
                <a:srgbClr val="FFFF00"/>
              </a:solidFill>
              <a:effectLst/>
              <a:uLnTx/>
              <a:uFillTx/>
              <a:latin typeface="Arial"/>
              <a:ea typeface="+mn-ea"/>
              <a:cs typeface="+mn-cs"/>
            </a:endParaRPr>
          </a:p>
          <a:p>
            <a:pPr marL="257168" marR="0" lvl="0" indent="-257168" algn="l" defTabSz="914400" rtl="0" eaLnBrk="1" fontAlgn="auto" latinLnBrk="0" hangingPunct="1">
              <a:lnSpc>
                <a:spcPct val="100000"/>
              </a:lnSpc>
              <a:spcBef>
                <a:spcPts val="0"/>
              </a:spcBef>
              <a:spcAft>
                <a:spcPts val="0"/>
              </a:spcAft>
              <a:buClrTx/>
              <a:buSzTx/>
              <a:buFontTx/>
              <a:buAutoNum type="arabicPeriod"/>
              <a:tabLst/>
              <a:defRPr/>
            </a:pPr>
            <a:r>
              <a:rPr kumimoji="0" lang="en-IN" sz="1200" b="1" i="0" u="none" strike="noStrike" kern="1200" cap="none" spc="0" normalizeH="0" baseline="0" noProof="0" dirty="0">
                <a:ln>
                  <a:noFill/>
                </a:ln>
                <a:solidFill>
                  <a:srgbClr val="FFFF00"/>
                </a:solidFill>
                <a:effectLst/>
                <a:uLnTx/>
                <a:uFillTx/>
                <a:latin typeface="Arial"/>
                <a:ea typeface="+mn-ea"/>
                <a:cs typeface="+mn-cs"/>
              </a:rPr>
              <a:t>Choose </a:t>
            </a:r>
            <a:r>
              <a:rPr kumimoji="0" lang="en-IN" sz="1200" b="1" i="0" u="none" strike="noStrike" kern="1200" cap="none" spc="0" normalizeH="0" baseline="0" noProof="0" dirty="0" smtClean="0">
                <a:ln>
                  <a:noFill/>
                </a:ln>
                <a:solidFill>
                  <a:srgbClr val="FFFF00"/>
                </a:solidFill>
                <a:effectLst/>
                <a:uLnTx/>
                <a:uFillTx/>
                <a:latin typeface="Arial"/>
                <a:ea typeface="+mn-ea"/>
                <a:cs typeface="+mn-cs"/>
              </a:rPr>
              <a:t>Course, Batch No and IPR</a:t>
            </a:r>
            <a:endParaRPr kumimoji="0" lang="en-IN" sz="1200" b="1" i="0" u="none" strike="noStrike" kern="1200" cap="none" spc="0" normalizeH="0" baseline="0" noProof="0" dirty="0">
              <a:ln>
                <a:noFill/>
              </a:ln>
              <a:solidFill>
                <a:srgbClr val="FFFF00"/>
              </a:solidFill>
              <a:effectLst/>
              <a:uLnTx/>
              <a:uFillTx/>
              <a:latin typeface="Arial"/>
              <a:ea typeface="+mn-ea"/>
              <a:cs typeface="+mn-cs"/>
            </a:endParaRPr>
          </a:p>
          <a:p>
            <a:pPr marL="257168" marR="0" lvl="0" indent="-257168" algn="l" defTabSz="914400" rtl="0" eaLnBrk="1" fontAlgn="auto" latinLnBrk="0" hangingPunct="1">
              <a:lnSpc>
                <a:spcPct val="100000"/>
              </a:lnSpc>
              <a:spcBef>
                <a:spcPts val="0"/>
              </a:spcBef>
              <a:spcAft>
                <a:spcPts val="0"/>
              </a:spcAft>
              <a:buClrTx/>
              <a:buSzTx/>
              <a:buFontTx/>
              <a:buAutoNum type="arabicPeriod"/>
              <a:tabLst/>
              <a:defRPr/>
            </a:pPr>
            <a:r>
              <a:rPr kumimoji="0" lang="en-IN" sz="1200" b="1" i="0" u="none" strike="noStrike" kern="1200" cap="none" spc="0" normalizeH="0" baseline="0" noProof="0" dirty="0" smtClean="0">
                <a:ln>
                  <a:noFill/>
                </a:ln>
                <a:solidFill>
                  <a:srgbClr val="FFFF00"/>
                </a:solidFill>
                <a:effectLst/>
                <a:uLnTx/>
                <a:uFillTx/>
                <a:latin typeface="Arial"/>
                <a:ea typeface="+mn-ea"/>
                <a:cs typeface="+mn-cs"/>
              </a:rPr>
              <a:t>Send </a:t>
            </a:r>
            <a:r>
              <a:rPr kumimoji="0" lang="en-IN" sz="1200" b="1" i="0" u="none" strike="noStrike" kern="1200" cap="none" spc="0" normalizeH="0" baseline="0" noProof="0" dirty="0">
                <a:ln>
                  <a:noFill/>
                </a:ln>
                <a:solidFill>
                  <a:srgbClr val="FFFF00"/>
                </a:solidFill>
                <a:effectLst/>
                <a:uLnTx/>
                <a:uFillTx/>
                <a:latin typeface="Arial"/>
                <a:ea typeface="+mn-ea"/>
                <a:cs typeface="+mn-cs"/>
              </a:rPr>
              <a:t>Notification to all 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18" name="Rounded Rectangle 17"/>
          <p:cNvSpPr/>
          <p:nvPr/>
        </p:nvSpPr>
        <p:spPr>
          <a:xfrm>
            <a:off x="72007" y="4149079"/>
            <a:ext cx="8964489" cy="2425465"/>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prstClr val="white"/>
              </a:solidFill>
              <a:effectLst/>
              <a:uLnTx/>
              <a:uFillTx/>
              <a:latin typeface="Arial"/>
              <a:ea typeface="+mn-ea"/>
              <a:cs typeface="+mn-cs"/>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4572" t="9902" r="25533" b="3115"/>
          <a:stretch/>
        </p:blipFill>
        <p:spPr>
          <a:xfrm>
            <a:off x="7668344" y="1754144"/>
            <a:ext cx="1282298" cy="1896411"/>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259" y="4346607"/>
            <a:ext cx="1518056" cy="2106729"/>
          </a:xfrm>
          <a:prstGeom prst="rect">
            <a:avLst/>
          </a:prstGeom>
        </p:spPr>
      </p:pic>
      <p:sp>
        <p:nvSpPr>
          <p:cNvPr id="21" name="TextBox 20"/>
          <p:cNvSpPr txBox="1"/>
          <p:nvPr/>
        </p:nvSpPr>
        <p:spPr>
          <a:xfrm>
            <a:off x="6704603" y="4567151"/>
            <a:ext cx="206958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200" b="1" i="0" u="none" strike="noStrike" kern="1200" cap="none" spc="0" normalizeH="0" baseline="0" noProof="0" dirty="0">
                <a:ln>
                  <a:noFill/>
                </a:ln>
                <a:solidFill>
                  <a:srgbClr val="FFFF00"/>
                </a:solidFill>
                <a:effectLst/>
                <a:uLnTx/>
                <a:uFillTx/>
                <a:latin typeface="Arial"/>
                <a:ea typeface="SimSun" panose="02010600030101010101" pitchFamily="2" charset="-122"/>
                <a:cs typeface="Myanmar Text" panose="020B0502040204020203" pitchFamily="34" charset="0"/>
              </a:rPr>
              <a:t>Student will receive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200" b="1" i="0" u="none" strike="noStrike" kern="1200" cap="none" spc="0" normalizeH="0" baseline="0" noProof="0" dirty="0">
                <a:ln>
                  <a:noFill/>
                </a:ln>
                <a:solidFill>
                  <a:srgbClr val="002060"/>
                </a:solidFill>
                <a:effectLst/>
                <a:uLnTx/>
                <a:uFillTx/>
                <a:latin typeface="Arial"/>
                <a:ea typeface="SimSun" panose="02010600030101010101" pitchFamily="2" charset="-122"/>
                <a:cs typeface="Myanmar Text" panose="020B0502040204020203" pitchFamily="34" charset="0"/>
              </a:rPr>
              <a:t>E-mail or SMS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200" b="1" i="0" u="none" strike="noStrike" kern="1200" cap="none" spc="0" normalizeH="0" baseline="0" noProof="0" dirty="0">
                <a:ln>
                  <a:noFill/>
                </a:ln>
                <a:solidFill>
                  <a:srgbClr val="FFFF00"/>
                </a:solidFill>
                <a:effectLst/>
                <a:uLnTx/>
                <a:uFillTx/>
                <a:latin typeface="Arial"/>
                <a:ea typeface="SimSun" panose="02010600030101010101" pitchFamily="2" charset="-122"/>
                <a:cs typeface="Myanmar Text" panose="020B0502040204020203" pitchFamily="34" charset="0"/>
              </a:rPr>
              <a:t>the Instant Testing Page Notification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200" b="1" i="0" u="none" strike="noStrike" kern="1200" cap="none" spc="0" normalizeH="0" baseline="0" noProof="0" dirty="0">
                <a:ln>
                  <a:noFill/>
                </a:ln>
                <a:solidFill>
                  <a:srgbClr val="FFFF00"/>
                </a:solidFill>
                <a:effectLst/>
                <a:uLnTx/>
                <a:uFillTx/>
                <a:latin typeface="Arial"/>
                <a:ea typeface="SimSun" panose="02010600030101010101" pitchFamily="2" charset="-122"/>
                <a:cs typeface="Myanmar Text" panose="020B0502040204020203" pitchFamily="34" charset="0"/>
              </a:rPr>
              <a:t> link, Student will have 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200" b="1" i="0" u="none" strike="noStrike" kern="1200" cap="none" spc="0" normalizeH="0" baseline="0" noProof="0" dirty="0">
                <a:ln>
                  <a:noFill/>
                </a:ln>
                <a:solidFill>
                  <a:srgbClr val="FFFF00"/>
                </a:solidFill>
                <a:effectLst/>
                <a:uLnTx/>
                <a:uFillTx/>
                <a:latin typeface="Arial"/>
                <a:ea typeface="SimSun" panose="02010600030101010101" pitchFamily="2" charset="-122"/>
                <a:cs typeface="Myanmar Text" panose="020B0502040204020203" pitchFamily="34" charset="0"/>
              </a:rPr>
              <a:t>click the </a:t>
            </a:r>
            <a:r>
              <a:rPr kumimoji="0" lang="en-SG" sz="1200" b="1" i="0" u="none" strike="noStrike" kern="1200" cap="none" spc="0" normalizeH="0" baseline="0" noProof="0" dirty="0">
                <a:ln>
                  <a:noFill/>
                </a:ln>
                <a:solidFill>
                  <a:srgbClr val="04617B">
                    <a:lumMod val="50000"/>
                  </a:srgbClr>
                </a:solidFill>
                <a:effectLst/>
                <a:uLnTx/>
                <a:uFillTx/>
                <a:latin typeface="Arial"/>
                <a:ea typeface="SimSun" panose="02010600030101010101" pitchFamily="2" charset="-122"/>
                <a:cs typeface="Myanmar Text" panose="020B0502040204020203" pitchFamily="34" charset="0"/>
              </a:rPr>
              <a:t>“Link” </a:t>
            </a:r>
            <a:r>
              <a:rPr kumimoji="0" lang="en-SG" sz="1200" b="1" i="0" u="none" strike="noStrike" kern="1200" cap="none" spc="0" normalizeH="0" baseline="0" noProof="0" dirty="0">
                <a:ln>
                  <a:noFill/>
                </a:ln>
                <a:solidFill>
                  <a:srgbClr val="FFFF00"/>
                </a:solidFill>
                <a:effectLst/>
                <a:uLnTx/>
                <a:uFillTx/>
                <a:latin typeface="Arial"/>
                <a:ea typeface="SimSun" panose="02010600030101010101" pitchFamily="2" charset="-122"/>
                <a:cs typeface="Myanmar Text" panose="020B0502040204020203" pitchFamily="34" charset="0"/>
              </a:rPr>
              <a:t>and answer all the questions and click </a:t>
            </a:r>
            <a:r>
              <a:rPr kumimoji="0" lang="en-SG" sz="1200" b="1" i="0" u="none" strike="noStrike" kern="1200" cap="none" spc="0" normalizeH="0" baseline="0" noProof="0" dirty="0">
                <a:ln>
                  <a:noFill/>
                </a:ln>
                <a:solidFill>
                  <a:srgbClr val="04617B">
                    <a:lumMod val="50000"/>
                  </a:srgbClr>
                </a:solidFill>
                <a:effectLst/>
                <a:uLnTx/>
                <a:uFillTx/>
                <a:latin typeface="Arial"/>
                <a:ea typeface="SimSun" panose="02010600030101010101" pitchFamily="2" charset="-122"/>
                <a:cs typeface="Myanmar Text" panose="020B0502040204020203" pitchFamily="34" charset="0"/>
              </a:rPr>
              <a:t>“Submit”</a:t>
            </a:r>
            <a:endParaRPr kumimoji="0" lang="en-IN" sz="1200" b="1" i="0" u="none" strike="noStrike" kern="1200" cap="none" spc="0" normalizeH="0" baseline="0" noProof="0" dirty="0">
              <a:ln>
                <a:noFill/>
              </a:ln>
              <a:solidFill>
                <a:srgbClr val="04617B">
                  <a:lumMod val="50000"/>
                </a:srgbClr>
              </a:solidFill>
              <a:effectLst/>
              <a:uLnTx/>
              <a:uFillTx/>
              <a:latin typeface="Arial"/>
              <a:ea typeface="+mn-ea"/>
              <a:cs typeface="+mn-cs"/>
            </a:endParaRPr>
          </a:p>
        </p:txBody>
      </p:sp>
      <p:sp>
        <p:nvSpPr>
          <p:cNvPr id="23" name="Rectangle 22"/>
          <p:cNvSpPr/>
          <p:nvPr/>
        </p:nvSpPr>
        <p:spPr>
          <a:xfrm>
            <a:off x="377463" y="1767465"/>
            <a:ext cx="2780025" cy="2923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Arial"/>
                <a:ea typeface="+mn-ea"/>
                <a:cs typeface="+mn-cs"/>
              </a:rPr>
              <a:t>Go to Teacher-SSTM </a:t>
            </a:r>
          </a:p>
        </p:txBody>
      </p:sp>
      <p:cxnSp>
        <p:nvCxnSpPr>
          <p:cNvPr id="30" name="Straight Arrow Connector 29"/>
          <p:cNvCxnSpPr/>
          <p:nvPr/>
        </p:nvCxnSpPr>
        <p:spPr>
          <a:xfrm>
            <a:off x="514350" y="4005064"/>
            <a:ext cx="8115300"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404842" y="236744"/>
            <a:ext cx="8453410" cy="4782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Arial"/>
                <a:ea typeface="+mn-ea"/>
                <a:cs typeface="+mn-cs"/>
              </a:rPr>
              <a:t>Launch “</a:t>
            </a:r>
            <a:r>
              <a:rPr kumimoji="0" lang="en-US" sz="2400" b="1" i="0" u="none" strike="noStrike" kern="1200" cap="none" spc="0" normalizeH="0" baseline="0" noProof="0" dirty="0">
                <a:ln>
                  <a:noFill/>
                </a:ln>
                <a:solidFill>
                  <a:prstClr val="white"/>
                </a:solidFill>
                <a:effectLst/>
                <a:uLnTx/>
                <a:uFillTx/>
                <a:latin typeface="Arial"/>
                <a:ea typeface="+mn-ea"/>
                <a:cs typeface="+mn-cs"/>
              </a:rPr>
              <a:t>Instant Performance </a:t>
            </a:r>
            <a:r>
              <a:rPr kumimoji="0" lang="en-US" sz="2400" b="1" i="0" u="none" strike="noStrike" kern="1200" cap="none" spc="0" normalizeH="0" baseline="0" noProof="0" dirty="0" smtClean="0">
                <a:ln>
                  <a:noFill/>
                </a:ln>
                <a:solidFill>
                  <a:prstClr val="white"/>
                </a:solidFill>
                <a:effectLst/>
                <a:uLnTx/>
                <a:uFillTx/>
                <a:latin typeface="Arial"/>
                <a:ea typeface="+mn-ea"/>
                <a:cs typeface="+mn-cs"/>
              </a:rPr>
              <a:t>Reflection” from SSTM</a:t>
            </a:r>
            <a:endParaRPr kumimoji="0" lang="en-SG" sz="2400" b="1" i="0" u="none" strike="noStrike" kern="1200" cap="none" spc="0" normalizeH="0" baseline="0" noProof="0" dirty="0">
              <a:ln>
                <a:noFill/>
              </a:ln>
              <a:solidFill>
                <a:prstClr val="white"/>
              </a:solidFill>
              <a:effectLst/>
              <a:uLnTx/>
              <a:uFillTx/>
              <a:latin typeface="Arial"/>
              <a:ea typeface="+mn-ea"/>
              <a:cs typeface="+mn-cs"/>
            </a:endParaRPr>
          </a:p>
        </p:txBody>
      </p:sp>
      <p:pic>
        <p:nvPicPr>
          <p:cNvPr id="2" name="Picture 1"/>
          <p:cNvPicPr>
            <a:picLocks noChangeAspect="1"/>
          </p:cNvPicPr>
          <p:nvPr/>
        </p:nvPicPr>
        <p:blipFill>
          <a:blip r:embed="rId6"/>
          <a:stretch>
            <a:fillRect/>
          </a:stretch>
        </p:blipFill>
        <p:spPr>
          <a:xfrm>
            <a:off x="3354002" y="1806600"/>
            <a:ext cx="4288018" cy="1915008"/>
          </a:xfrm>
          <a:prstGeom prst="rect">
            <a:avLst/>
          </a:prstGeom>
        </p:spPr>
      </p:pic>
      <p:pic>
        <p:nvPicPr>
          <p:cNvPr id="3" name="Picture 2"/>
          <p:cNvPicPr>
            <a:picLocks noChangeAspect="1"/>
          </p:cNvPicPr>
          <p:nvPr/>
        </p:nvPicPr>
        <p:blipFill>
          <a:blip r:embed="rId7"/>
          <a:stretch>
            <a:fillRect/>
          </a:stretch>
        </p:blipFill>
        <p:spPr>
          <a:xfrm>
            <a:off x="2070567" y="4293095"/>
            <a:ext cx="4496351" cy="2088426"/>
          </a:xfrm>
          <a:prstGeom prst="rect">
            <a:avLst/>
          </a:prstGeom>
        </p:spPr>
      </p:pic>
      <p:sp>
        <p:nvSpPr>
          <p:cNvPr id="20" name="Oval 19"/>
          <p:cNvSpPr/>
          <p:nvPr/>
        </p:nvSpPr>
        <p:spPr>
          <a:xfrm>
            <a:off x="53427" y="-9932"/>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15</a:t>
            </a:r>
            <a:endParaRPr lang="en-US" dirty="0"/>
          </a:p>
        </p:txBody>
      </p:sp>
    </p:spTree>
    <p:extLst>
      <p:ext uri="{BB962C8B-B14F-4D97-AF65-F5344CB8AC3E}">
        <p14:creationId xmlns:p14="http://schemas.microsoft.com/office/powerpoint/2010/main" val="31355451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4294967295"/>
          </p:nvPr>
        </p:nvSpPr>
        <p:spPr>
          <a:xfrm>
            <a:off x="8162056" y="6304235"/>
            <a:ext cx="874440" cy="365125"/>
          </a:xfrm>
        </p:spPr>
        <p:txBody>
          <a:bodyPr/>
          <a:lstStyle/>
          <a:p>
            <a:fld id="{86178A0A-CF14-46D9-96E1-EA1C7D2FDEA7}" type="slidenum">
              <a:rPr lang="en-US" smtClean="0"/>
              <a:t>25</a:t>
            </a:fld>
            <a:endParaRPr lang="en-US" dirty="0"/>
          </a:p>
        </p:txBody>
      </p:sp>
      <p:sp>
        <p:nvSpPr>
          <p:cNvPr id="7" name="Rounded Rectangle 6"/>
          <p:cNvSpPr/>
          <p:nvPr/>
        </p:nvSpPr>
        <p:spPr>
          <a:xfrm>
            <a:off x="5508104" y="2204864"/>
            <a:ext cx="3460857" cy="2016224"/>
          </a:xfrm>
          <a:prstGeom prst="round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FACILITATOR will ensure that learners completed e-learning study... </a:t>
            </a:r>
            <a:endParaRPr lang="en-SG" sz="2000" b="1" dirty="0">
              <a:solidFill>
                <a:schemeClr val="tx1"/>
              </a:solidFill>
            </a:endParaRPr>
          </a:p>
        </p:txBody>
      </p:sp>
      <p:pic>
        <p:nvPicPr>
          <p:cNvPr id="10" name="Picture 8" descr="Image result for pointing gif cartoon"/>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802286"/>
            <a:ext cx="2438400" cy="282138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9552" y="260648"/>
            <a:ext cx="8064896" cy="146963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Please complete the e-learning study by today</a:t>
            </a:r>
            <a:endParaRPr lang="en-SG" sz="3600" b="1" dirty="0">
              <a:solidFill>
                <a:schemeClr val="tx1"/>
              </a:solidFill>
            </a:endParaRPr>
          </a:p>
        </p:txBody>
      </p:sp>
      <p:pic>
        <p:nvPicPr>
          <p:cNvPr id="12" name="Picture 4"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40104" y="2708920"/>
            <a:ext cx="1820832" cy="1454339"/>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640043" y="5013176"/>
            <a:ext cx="5252111" cy="720080"/>
          </a:xfrm>
          <a:prstGeom prst="roundRect">
            <a:avLst/>
          </a:prstGeom>
          <a:solidFill>
            <a:srgbClr val="0000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Start to write project report.....</a:t>
            </a:r>
            <a:endParaRPr lang="en-SG" sz="2400" b="1" dirty="0"/>
          </a:p>
        </p:txBody>
      </p:sp>
      <p:pic>
        <p:nvPicPr>
          <p:cNvPr id="9"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3273" y="4365104"/>
            <a:ext cx="3128014" cy="2016224"/>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53426" y="-9932"/>
            <a:ext cx="918173"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15a</a:t>
            </a:r>
            <a:endParaRPr lang="en-US" dirty="0"/>
          </a:p>
        </p:txBody>
      </p:sp>
    </p:spTree>
    <p:extLst>
      <p:ext uri="{BB962C8B-B14F-4D97-AF65-F5344CB8AC3E}">
        <p14:creationId xmlns:p14="http://schemas.microsoft.com/office/powerpoint/2010/main" val="32624765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028384" y="6304235"/>
            <a:ext cx="874440" cy="365125"/>
          </a:xfrm>
        </p:spPr>
        <p:txBody>
          <a:bodyPr/>
          <a:lstStyle/>
          <a:p>
            <a:fld id="{86178A0A-CF14-46D9-96E1-EA1C7D2FDEA7}" type="slidenum">
              <a:rPr lang="en-US" smtClean="0">
                <a:solidFill>
                  <a:prstClr val="black"/>
                </a:solidFill>
              </a:rPr>
              <a:pPr/>
              <a:t>26</a:t>
            </a:fld>
            <a:endParaRPr lang="en-US" dirty="0">
              <a:solidFill>
                <a:prstClr val="black"/>
              </a:solidFill>
            </a:endParaRPr>
          </a:p>
        </p:txBody>
      </p:sp>
      <p:sp>
        <p:nvSpPr>
          <p:cNvPr id="6" name="Text Placeholder 3"/>
          <p:cNvSpPr>
            <a:spLocks noGrp="1"/>
          </p:cNvSpPr>
          <p:nvPr>
            <p:ph type="body" sz="quarter" idx="12"/>
          </p:nvPr>
        </p:nvSpPr>
        <p:spPr>
          <a:xfrm>
            <a:off x="395734" y="984092"/>
            <a:ext cx="8064500" cy="650173"/>
          </a:xfrm>
        </p:spPr>
        <p:txBody>
          <a:bodyPr>
            <a:normAutofit fontScale="55000" lnSpcReduction="20000"/>
          </a:bodyPr>
          <a:lstStyle/>
          <a:p>
            <a:r>
              <a:rPr lang="en-US" dirty="0"/>
              <a:t>PS4 Identify WSH hazards, evaluate and control risks in construction industry in accordance with risk management process.</a:t>
            </a:r>
            <a:endParaRPr lang="en-SG" dirty="0"/>
          </a:p>
        </p:txBody>
      </p:sp>
      <p:sp>
        <p:nvSpPr>
          <p:cNvPr id="4" name="Rectangle 3"/>
          <p:cNvSpPr/>
          <p:nvPr/>
        </p:nvSpPr>
        <p:spPr>
          <a:xfrm>
            <a:off x="395734" y="1591676"/>
            <a:ext cx="8664466" cy="5147563"/>
          </a:xfrm>
          <a:prstGeom prst="rect">
            <a:avLst/>
          </a:prstGeom>
          <a:solidFill>
            <a:schemeClr val="accent3">
              <a:lumMod val="20000"/>
              <a:lumOff val="80000"/>
            </a:schemeClr>
          </a:solidFill>
        </p:spPr>
        <p:txBody>
          <a:bodyPr wrap="square">
            <a:spAutoFit/>
          </a:bodyPr>
          <a:lstStyle/>
          <a:p>
            <a:pPr>
              <a:lnSpc>
                <a:spcPct val="150000"/>
              </a:lnSpc>
            </a:pPr>
            <a:r>
              <a:rPr lang="en-US" sz="3300" b="1" dirty="0" smtClean="0">
                <a:solidFill>
                  <a:srgbClr val="0000FF"/>
                </a:solidFill>
              </a:rPr>
              <a:t>UK9 </a:t>
            </a:r>
            <a:r>
              <a:rPr lang="en-US" sz="3300" b="1" dirty="0">
                <a:solidFill>
                  <a:srgbClr val="0000FF"/>
                </a:solidFill>
              </a:rPr>
              <a:t>Typical construction </a:t>
            </a:r>
            <a:r>
              <a:rPr lang="en-US" sz="3300" b="1" dirty="0" smtClean="0">
                <a:solidFill>
                  <a:srgbClr val="0000FF"/>
                </a:solidFill>
              </a:rPr>
              <a:t>activities</a:t>
            </a:r>
          </a:p>
          <a:p>
            <a:pPr>
              <a:lnSpc>
                <a:spcPct val="150000"/>
              </a:lnSpc>
            </a:pPr>
            <a:r>
              <a:rPr lang="en-US" sz="3300" b="1" dirty="0">
                <a:solidFill>
                  <a:srgbClr val="0000FF"/>
                </a:solidFill>
              </a:rPr>
              <a:t>UK11 Typical WSH </a:t>
            </a:r>
            <a:r>
              <a:rPr lang="en-US" sz="3300" b="1" dirty="0" smtClean="0">
                <a:solidFill>
                  <a:srgbClr val="0000FF"/>
                </a:solidFill>
              </a:rPr>
              <a:t>hazards</a:t>
            </a:r>
          </a:p>
          <a:p>
            <a:pPr>
              <a:lnSpc>
                <a:spcPct val="150000"/>
              </a:lnSpc>
            </a:pPr>
            <a:r>
              <a:rPr lang="en-US" sz="3300" b="1" dirty="0" smtClean="0">
                <a:solidFill>
                  <a:srgbClr val="0000FF"/>
                </a:solidFill>
              </a:rPr>
              <a:t>UK12 WSH control measures</a:t>
            </a:r>
          </a:p>
          <a:p>
            <a:pPr marL="355600" indent="-182563"/>
            <a:r>
              <a:rPr lang="en-US" b="1" dirty="0"/>
              <a:t>9.1 Legal requirements</a:t>
            </a:r>
          </a:p>
          <a:p>
            <a:pPr marL="893763" indent="-355600"/>
            <a:r>
              <a:rPr lang="en-US" b="1" dirty="0"/>
              <a:t>9.1.1 Hazards of working at height</a:t>
            </a:r>
          </a:p>
          <a:p>
            <a:pPr marL="893763" indent="-355600"/>
            <a:r>
              <a:rPr lang="en-US" b="1" dirty="0" smtClean="0"/>
              <a:t>9.1.2 </a:t>
            </a:r>
            <a:r>
              <a:rPr lang="en-US" b="1" dirty="0"/>
              <a:t>Persons falling from </a:t>
            </a:r>
            <a:r>
              <a:rPr lang="en-US" b="1" dirty="0" smtClean="0"/>
              <a:t>height</a:t>
            </a:r>
          </a:p>
          <a:p>
            <a:pPr marL="893763" indent="-355600"/>
            <a:r>
              <a:rPr lang="en-US" b="1" dirty="0" smtClean="0"/>
              <a:t>9.1.3 Control Measures to prevent Falling from Height accidents</a:t>
            </a:r>
            <a:endParaRPr lang="en-US" b="1" dirty="0"/>
          </a:p>
          <a:p>
            <a:pPr marL="893763" indent="-355600"/>
            <a:r>
              <a:rPr lang="en-US" b="1" dirty="0"/>
              <a:t>9.1.4 Fall prevention plan </a:t>
            </a:r>
          </a:p>
          <a:p>
            <a:pPr marL="893763" indent="-355600"/>
            <a:r>
              <a:rPr lang="en-US" b="1" dirty="0" smtClean="0"/>
              <a:t>9.1.5 </a:t>
            </a:r>
            <a:r>
              <a:rPr lang="en-US" b="1" dirty="0"/>
              <a:t>Persons struck by objects falling from height</a:t>
            </a:r>
          </a:p>
          <a:p>
            <a:pPr marL="893763" indent="-355600"/>
            <a:r>
              <a:rPr lang="en-US" b="1" dirty="0" smtClean="0"/>
              <a:t>9.1.6 </a:t>
            </a:r>
            <a:r>
              <a:rPr lang="en-US" b="1" dirty="0"/>
              <a:t>Safety in scaffolds</a:t>
            </a:r>
          </a:p>
          <a:p>
            <a:pPr marL="893763" indent="-355600"/>
            <a:r>
              <a:rPr lang="en-US" b="1" dirty="0" smtClean="0"/>
              <a:t>9.1.7 </a:t>
            </a:r>
            <a:r>
              <a:rPr lang="en-US" b="1" dirty="0"/>
              <a:t>Safety in ladders</a:t>
            </a:r>
          </a:p>
          <a:p>
            <a:pPr marL="893763" indent="-355600"/>
            <a:r>
              <a:rPr lang="en-US" b="1" dirty="0" smtClean="0"/>
              <a:t>9.1.8 </a:t>
            </a:r>
            <a:r>
              <a:rPr lang="en-US" b="1" dirty="0"/>
              <a:t>Housekeeping</a:t>
            </a:r>
          </a:p>
          <a:p>
            <a:pPr marL="893763" indent="-355600"/>
            <a:r>
              <a:rPr lang="en-US" b="1" dirty="0" smtClean="0"/>
              <a:t>9.1.9 </a:t>
            </a:r>
            <a:r>
              <a:rPr lang="en-US" b="1" dirty="0"/>
              <a:t>Roofing and ceiling works, and steel </a:t>
            </a:r>
            <a:r>
              <a:rPr lang="en-US" b="1" dirty="0" smtClean="0"/>
              <a:t>erection</a:t>
            </a:r>
            <a:endParaRPr lang="en-US" sz="3300" b="1" dirty="0" smtClean="0">
              <a:solidFill>
                <a:srgbClr val="0000FF"/>
              </a:solidFill>
            </a:endParaRPr>
          </a:p>
        </p:txBody>
      </p:sp>
      <p:sp>
        <p:nvSpPr>
          <p:cNvPr id="5" name="Rounded Rectangle 4"/>
          <p:cNvSpPr/>
          <p:nvPr/>
        </p:nvSpPr>
        <p:spPr>
          <a:xfrm>
            <a:off x="827584" y="116632"/>
            <a:ext cx="7200800" cy="648072"/>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00FF"/>
                </a:solidFill>
              </a:rPr>
              <a:t>Day 2</a:t>
            </a:r>
            <a:endParaRPr lang="en-SG" sz="2800" b="1" dirty="0">
              <a:solidFill>
                <a:srgbClr val="0000FF"/>
              </a:solidFill>
            </a:endParaRPr>
          </a:p>
        </p:txBody>
      </p:sp>
      <p:sp>
        <p:nvSpPr>
          <p:cNvPr id="7" name="Oval 6"/>
          <p:cNvSpPr/>
          <p:nvPr/>
        </p:nvSpPr>
        <p:spPr>
          <a:xfrm>
            <a:off x="53426" y="-9932"/>
            <a:ext cx="918173"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15b</a:t>
            </a:r>
            <a:endParaRPr lang="en-US" dirty="0"/>
          </a:p>
        </p:txBody>
      </p:sp>
    </p:spTree>
    <p:extLst>
      <p:ext uri="{BB962C8B-B14F-4D97-AF65-F5344CB8AC3E}">
        <p14:creationId xmlns:p14="http://schemas.microsoft.com/office/powerpoint/2010/main" val="33445261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4E34BCE-1FF7-44B6-8E12-29EE72AC7C4F}" type="slidenum">
              <a:rPr lang="en-US" altLang="en-US" smtClean="0"/>
              <a:pPr/>
              <a:t>27</a:t>
            </a:fld>
            <a:endParaRPr lang="en-US" altLang="en-US"/>
          </a:p>
        </p:txBody>
      </p:sp>
      <p:sp>
        <p:nvSpPr>
          <p:cNvPr id="5" name="Rounded Rectangle 4"/>
          <p:cNvSpPr/>
          <p:nvPr/>
        </p:nvSpPr>
        <p:spPr>
          <a:xfrm>
            <a:off x="3635896" y="332656"/>
            <a:ext cx="5040560" cy="1499521"/>
          </a:xfrm>
          <a:prstGeom prst="roundRec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95000"/>
                    <a:lumOff val="5000"/>
                  </a:schemeClr>
                </a:solidFill>
              </a:rPr>
              <a:t>Did you complete </a:t>
            </a:r>
          </a:p>
          <a:p>
            <a:pPr algn="ctr"/>
            <a:r>
              <a:rPr lang="en-US" sz="3200" b="1" dirty="0" smtClean="0">
                <a:solidFill>
                  <a:schemeClr val="tx1">
                    <a:lumMod val="95000"/>
                    <a:lumOff val="5000"/>
                  </a:schemeClr>
                </a:solidFill>
              </a:rPr>
              <a:t>e-learning study? </a:t>
            </a:r>
            <a:endParaRPr lang="en-SG" sz="3200" b="1" dirty="0">
              <a:solidFill>
                <a:schemeClr val="tx1">
                  <a:lumMod val="95000"/>
                  <a:lumOff val="5000"/>
                </a:schemeClr>
              </a:solidFill>
            </a:endParaRPr>
          </a:p>
        </p:txBody>
      </p:sp>
      <p:pic>
        <p:nvPicPr>
          <p:cNvPr id="6" name="Picture 5"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3384" y="533388"/>
            <a:ext cx="2905805" cy="1743484"/>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539552" y="2348880"/>
            <a:ext cx="7992888" cy="187220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lumMod val="85000"/>
                    <a:lumOff val="15000"/>
                  </a:schemeClr>
                </a:solidFill>
              </a:rPr>
              <a:t>If you don’t have computer, please communicate with Customer Service to use the e-lab of </a:t>
            </a:r>
            <a:r>
              <a:rPr lang="en-US" sz="3200" dirty="0" err="1" smtClean="0">
                <a:solidFill>
                  <a:schemeClr val="tx1">
                    <a:lumMod val="85000"/>
                    <a:lumOff val="15000"/>
                  </a:schemeClr>
                </a:solidFill>
              </a:rPr>
              <a:t>Eversafe</a:t>
            </a:r>
            <a:r>
              <a:rPr lang="en-US" sz="3200" dirty="0" smtClean="0">
                <a:solidFill>
                  <a:schemeClr val="tx1">
                    <a:lumMod val="85000"/>
                    <a:lumOff val="15000"/>
                  </a:schemeClr>
                </a:solidFill>
              </a:rPr>
              <a:t> Academy</a:t>
            </a:r>
            <a:endParaRPr lang="en-SG" sz="3200" dirty="0">
              <a:solidFill>
                <a:schemeClr val="tx1">
                  <a:lumMod val="85000"/>
                  <a:lumOff val="15000"/>
                </a:schemeClr>
              </a:solidFill>
            </a:endParaRPr>
          </a:p>
        </p:txBody>
      </p:sp>
      <p:sp>
        <p:nvSpPr>
          <p:cNvPr id="8" name="Rounded Rectangle 7"/>
          <p:cNvSpPr/>
          <p:nvPr/>
        </p:nvSpPr>
        <p:spPr>
          <a:xfrm>
            <a:off x="539552" y="4635386"/>
            <a:ext cx="4248472" cy="1817949"/>
          </a:xfrm>
          <a:prstGeom prst="roundRect">
            <a:avLst/>
          </a:prstGeom>
          <a:solidFill>
            <a:srgbClr val="FFC0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Please complete the e-learning study by today</a:t>
            </a:r>
            <a:endParaRPr lang="en-SG" sz="3600" b="1" dirty="0">
              <a:solidFill>
                <a:schemeClr val="tx1"/>
              </a:solidFill>
            </a:endParaRPr>
          </a:p>
        </p:txBody>
      </p:sp>
      <p:sp>
        <p:nvSpPr>
          <p:cNvPr id="9" name="Rounded Rectangle 8"/>
          <p:cNvSpPr/>
          <p:nvPr/>
        </p:nvSpPr>
        <p:spPr>
          <a:xfrm>
            <a:off x="5012432" y="4509120"/>
            <a:ext cx="4024064" cy="125732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Please show me your draft project report... </a:t>
            </a:r>
            <a:endParaRPr lang="en-SG" sz="2800" b="1" dirty="0">
              <a:solidFill>
                <a:schemeClr val="tx1"/>
              </a:solidFill>
            </a:endParaRPr>
          </a:p>
        </p:txBody>
      </p:sp>
      <p:sp>
        <p:nvSpPr>
          <p:cNvPr id="10" name="Oval 9"/>
          <p:cNvSpPr/>
          <p:nvPr/>
        </p:nvSpPr>
        <p:spPr>
          <a:xfrm>
            <a:off x="53426" y="-9932"/>
            <a:ext cx="918173"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15c</a:t>
            </a:r>
            <a:endParaRPr lang="en-US" dirty="0"/>
          </a:p>
        </p:txBody>
      </p:sp>
    </p:spTree>
    <p:extLst>
      <p:ext uri="{BB962C8B-B14F-4D97-AF65-F5344CB8AC3E}">
        <p14:creationId xmlns:p14="http://schemas.microsoft.com/office/powerpoint/2010/main" val="328715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4294967295"/>
          </p:nvPr>
        </p:nvSpPr>
        <p:spPr>
          <a:xfrm>
            <a:off x="8162056" y="6304235"/>
            <a:ext cx="874440" cy="365125"/>
          </a:xfrm>
        </p:spPr>
        <p:txBody>
          <a:bodyPr/>
          <a:lstStyle/>
          <a:p>
            <a:fld id="{86178A0A-CF14-46D9-96E1-EA1C7D2FDEA7}" type="slidenum">
              <a:rPr lang="en-US" smtClean="0"/>
              <a:t>28</a:t>
            </a:fld>
            <a:endParaRPr lang="en-US" dirty="0"/>
          </a:p>
        </p:txBody>
      </p:sp>
      <p:sp>
        <p:nvSpPr>
          <p:cNvPr id="7" name="Rounded Rectangle 6"/>
          <p:cNvSpPr/>
          <p:nvPr/>
        </p:nvSpPr>
        <p:spPr>
          <a:xfrm>
            <a:off x="5508104" y="2204864"/>
            <a:ext cx="3460857" cy="2016224"/>
          </a:xfrm>
          <a:prstGeom prst="round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FACILITATOR will ensure that learners completed e-learning study... </a:t>
            </a:r>
            <a:endParaRPr lang="en-SG" sz="2000" b="1" dirty="0">
              <a:solidFill>
                <a:schemeClr val="tx1"/>
              </a:solidFill>
            </a:endParaRPr>
          </a:p>
        </p:txBody>
      </p:sp>
      <p:pic>
        <p:nvPicPr>
          <p:cNvPr id="10" name="Picture 8" descr="Image result for pointing gif cartoon"/>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903764"/>
            <a:ext cx="2438400" cy="282138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9552" y="260648"/>
            <a:ext cx="8064896" cy="146963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Please complete the e-learning study by today, those of you not yet done.... </a:t>
            </a:r>
            <a:endParaRPr lang="en-SG" sz="3200" b="1" dirty="0">
              <a:solidFill>
                <a:schemeClr val="tx1"/>
              </a:solidFill>
            </a:endParaRPr>
          </a:p>
        </p:txBody>
      </p:sp>
      <p:pic>
        <p:nvPicPr>
          <p:cNvPr id="12" name="Picture 4"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708920"/>
            <a:ext cx="2257088" cy="1454339"/>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683568" y="4869160"/>
            <a:ext cx="7848872" cy="1368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dirty="0" smtClean="0"/>
              <a:t>Submit the project report in time, otherwise you will get NYC.....</a:t>
            </a:r>
            <a:endParaRPr lang="en-SG" sz="2400" b="1" dirty="0"/>
          </a:p>
        </p:txBody>
      </p:sp>
      <p:sp>
        <p:nvSpPr>
          <p:cNvPr id="8" name="Oval 7"/>
          <p:cNvSpPr/>
          <p:nvPr/>
        </p:nvSpPr>
        <p:spPr>
          <a:xfrm>
            <a:off x="53426" y="-9932"/>
            <a:ext cx="918173"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15d</a:t>
            </a:r>
            <a:endParaRPr lang="en-US" dirty="0"/>
          </a:p>
        </p:txBody>
      </p:sp>
    </p:spTree>
    <p:extLst>
      <p:ext uri="{BB962C8B-B14F-4D97-AF65-F5344CB8AC3E}">
        <p14:creationId xmlns:p14="http://schemas.microsoft.com/office/powerpoint/2010/main" val="24760841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16632"/>
            <a:ext cx="7772400" cy="833353"/>
          </a:xfrm>
        </p:spPr>
        <p:txBody>
          <a:bodyPr>
            <a:normAutofit/>
          </a:bodyPr>
          <a:lstStyle/>
          <a:p>
            <a:r>
              <a:rPr lang="en-US" sz="2400" dirty="0" smtClean="0">
                <a:solidFill>
                  <a:srgbClr val="FF0000"/>
                </a:solidFill>
              </a:rPr>
              <a:t>Practical </a:t>
            </a:r>
            <a:r>
              <a:rPr lang="en-US" sz="2400" dirty="0">
                <a:solidFill>
                  <a:srgbClr val="FF0000"/>
                </a:solidFill>
              </a:rPr>
              <a:t>Demonstration by </a:t>
            </a:r>
            <a:r>
              <a:rPr lang="en-US" sz="2400" dirty="0" smtClean="0">
                <a:solidFill>
                  <a:srgbClr val="FF0000"/>
                </a:solidFill>
              </a:rPr>
              <a:t>Facilitator and Practice by trainees (</a:t>
            </a:r>
            <a:r>
              <a:rPr lang="en-SG" sz="2400" dirty="0">
                <a:solidFill>
                  <a:srgbClr val="FF0000"/>
                </a:solidFill>
              </a:rPr>
              <a:t>Stations 1 – </a:t>
            </a:r>
            <a:r>
              <a:rPr lang="en-SG" sz="2400" dirty="0" smtClean="0">
                <a:solidFill>
                  <a:srgbClr val="FF0000"/>
                </a:solidFill>
              </a:rPr>
              <a:t>4)</a:t>
            </a:r>
            <a:endParaRPr lang="en-US" sz="2400" dirty="0">
              <a:solidFill>
                <a:srgbClr val="FF0000"/>
              </a:solidFill>
            </a:endParaRPr>
          </a:p>
        </p:txBody>
      </p:sp>
      <p:sp>
        <p:nvSpPr>
          <p:cNvPr id="3" name="Subtitle 2"/>
          <p:cNvSpPr>
            <a:spLocks noGrp="1"/>
          </p:cNvSpPr>
          <p:nvPr>
            <p:ph type="subTitle" idx="1"/>
          </p:nvPr>
        </p:nvSpPr>
        <p:spPr>
          <a:xfrm>
            <a:off x="251520" y="1124744"/>
            <a:ext cx="8424936" cy="5231606"/>
          </a:xfrm>
          <a:solidFill>
            <a:srgbClr val="FFFFCC"/>
          </a:solidFill>
        </p:spPr>
        <p:txBody>
          <a:bodyPr>
            <a:noAutofit/>
          </a:bodyPr>
          <a:lstStyle/>
          <a:p>
            <a:pPr algn="l"/>
            <a:r>
              <a:rPr lang="en-GB" sz="1800" b="1" dirty="0" smtClean="0">
                <a:solidFill>
                  <a:srgbClr val="FF0000"/>
                </a:solidFill>
              </a:rPr>
              <a:t>Duration: 60 </a:t>
            </a:r>
            <a:r>
              <a:rPr lang="en-GB" sz="1800" b="1" dirty="0" err="1" smtClean="0">
                <a:solidFill>
                  <a:srgbClr val="FF0000"/>
                </a:solidFill>
              </a:rPr>
              <a:t>mins</a:t>
            </a:r>
            <a:r>
              <a:rPr lang="en-GB" sz="1800" b="1" dirty="0" smtClean="0">
                <a:solidFill>
                  <a:srgbClr val="FF0000"/>
                </a:solidFill>
              </a:rPr>
              <a:t> </a:t>
            </a:r>
          </a:p>
          <a:p>
            <a:pPr algn="l"/>
            <a:endParaRPr lang="en-GB" sz="1800" b="1" dirty="0" smtClean="0">
              <a:solidFill>
                <a:schemeClr val="tx1"/>
              </a:solidFill>
            </a:endParaRPr>
          </a:p>
          <a:p>
            <a:pPr algn="l"/>
            <a:r>
              <a:rPr lang="en-GB" sz="1800" b="1" dirty="0" smtClean="0">
                <a:solidFill>
                  <a:schemeClr val="tx1"/>
                </a:solidFill>
              </a:rPr>
              <a:t>Station </a:t>
            </a:r>
            <a:r>
              <a:rPr lang="en-GB" sz="1800" b="1" dirty="0">
                <a:solidFill>
                  <a:schemeClr val="tx1"/>
                </a:solidFill>
              </a:rPr>
              <a:t>01: </a:t>
            </a:r>
            <a:r>
              <a:rPr lang="en-GB" sz="1800" dirty="0">
                <a:solidFill>
                  <a:schemeClr val="tx1"/>
                </a:solidFill>
              </a:rPr>
              <a:t>Wear PPE</a:t>
            </a:r>
            <a:endParaRPr lang="en-SG" sz="1800" dirty="0">
              <a:solidFill>
                <a:schemeClr val="tx1"/>
              </a:solidFill>
            </a:endParaRPr>
          </a:p>
          <a:p>
            <a:pPr algn="l"/>
            <a:r>
              <a:rPr lang="en-GB" sz="1800" b="1" dirty="0" smtClean="0">
                <a:solidFill>
                  <a:schemeClr val="tx1"/>
                </a:solidFill>
              </a:rPr>
              <a:t>Station </a:t>
            </a:r>
            <a:r>
              <a:rPr lang="en-GB" sz="1800" b="1" dirty="0">
                <a:solidFill>
                  <a:schemeClr val="tx1"/>
                </a:solidFill>
              </a:rPr>
              <a:t>02:</a:t>
            </a:r>
            <a:r>
              <a:rPr lang="en-GB" sz="1800" dirty="0">
                <a:solidFill>
                  <a:schemeClr val="tx1"/>
                </a:solidFill>
              </a:rPr>
              <a:t> Identify common industrial safety signs.</a:t>
            </a:r>
            <a:endParaRPr lang="en-SG" sz="1800" dirty="0">
              <a:solidFill>
                <a:schemeClr val="tx1"/>
              </a:solidFill>
            </a:endParaRPr>
          </a:p>
          <a:p>
            <a:pPr algn="l"/>
            <a:r>
              <a:rPr lang="en-GB" sz="1800" b="1" dirty="0">
                <a:solidFill>
                  <a:schemeClr val="tx1"/>
                </a:solidFill>
              </a:rPr>
              <a:t>Station 03:</a:t>
            </a:r>
            <a:r>
              <a:rPr lang="en-GB" sz="1800" dirty="0">
                <a:solidFill>
                  <a:schemeClr val="tx1"/>
                </a:solidFill>
              </a:rPr>
              <a:t> State the O2 entry limits for confined space operations.</a:t>
            </a:r>
            <a:endParaRPr lang="en-SG" sz="1800" dirty="0">
              <a:solidFill>
                <a:schemeClr val="tx1"/>
              </a:solidFill>
            </a:endParaRPr>
          </a:p>
          <a:p>
            <a:pPr algn="l"/>
            <a:r>
              <a:rPr lang="en-GB" sz="1800" b="1" dirty="0">
                <a:solidFill>
                  <a:schemeClr val="tx1"/>
                </a:solidFill>
              </a:rPr>
              <a:t>Station 04:</a:t>
            </a:r>
            <a:r>
              <a:rPr lang="en-GB" sz="1800" dirty="0">
                <a:solidFill>
                  <a:schemeClr val="tx1"/>
                </a:solidFill>
              </a:rPr>
              <a:t> Fire </a:t>
            </a:r>
            <a:r>
              <a:rPr lang="en-GB" sz="1800" dirty="0" smtClean="0">
                <a:solidFill>
                  <a:schemeClr val="tx1"/>
                </a:solidFill>
              </a:rPr>
              <a:t>Emergency</a:t>
            </a:r>
          </a:p>
          <a:p>
            <a:pPr algn="l"/>
            <a:endParaRPr lang="en-SG" sz="1800" dirty="0">
              <a:solidFill>
                <a:schemeClr val="tx1"/>
              </a:solidFill>
            </a:endParaRPr>
          </a:p>
          <a:p>
            <a:pPr marL="538163" algn="l">
              <a:tabLst>
                <a:tab pos="538163" algn="l"/>
              </a:tabLst>
            </a:pPr>
            <a:r>
              <a:rPr lang="en-GB" sz="1800" dirty="0">
                <a:solidFill>
                  <a:schemeClr val="tx1"/>
                </a:solidFill>
              </a:rPr>
              <a:t>Comprising the following components:</a:t>
            </a:r>
            <a:endParaRPr lang="en-SG" sz="1800" dirty="0">
              <a:solidFill>
                <a:schemeClr val="tx1"/>
              </a:solidFill>
            </a:endParaRPr>
          </a:p>
          <a:p>
            <a:pPr marL="538163" algn="l">
              <a:lnSpc>
                <a:spcPct val="150000"/>
              </a:lnSpc>
              <a:tabLst>
                <a:tab pos="538163" algn="l"/>
              </a:tabLst>
            </a:pPr>
            <a:r>
              <a:rPr lang="en-GB" sz="1800" dirty="0">
                <a:solidFill>
                  <a:schemeClr val="tx1"/>
                </a:solidFill>
              </a:rPr>
              <a:t>1. Follow fire evacuation procedures</a:t>
            </a:r>
            <a:endParaRPr lang="en-SG" sz="1800" dirty="0">
              <a:solidFill>
                <a:schemeClr val="tx1"/>
              </a:solidFill>
            </a:endParaRPr>
          </a:p>
          <a:p>
            <a:pPr marL="538163" algn="l">
              <a:lnSpc>
                <a:spcPct val="150000"/>
              </a:lnSpc>
              <a:tabLst>
                <a:tab pos="538163" algn="l"/>
              </a:tabLst>
            </a:pPr>
            <a:r>
              <a:rPr lang="en-GB" sz="1800" dirty="0">
                <a:solidFill>
                  <a:schemeClr val="tx1"/>
                </a:solidFill>
              </a:rPr>
              <a:t>2. Identify correct types of fire extinguishers</a:t>
            </a:r>
            <a:endParaRPr lang="en-SG" sz="1800" dirty="0">
              <a:solidFill>
                <a:schemeClr val="tx1"/>
              </a:solidFill>
            </a:endParaRPr>
          </a:p>
          <a:p>
            <a:pPr marL="538163" algn="l">
              <a:lnSpc>
                <a:spcPct val="150000"/>
              </a:lnSpc>
              <a:tabLst>
                <a:tab pos="538163" algn="l"/>
              </a:tabLst>
            </a:pPr>
            <a:r>
              <a:rPr lang="en-GB" sz="1800" dirty="0">
                <a:solidFill>
                  <a:schemeClr val="tx1"/>
                </a:solidFill>
              </a:rPr>
              <a:t>3. Apply correct techniques to extinguish fire</a:t>
            </a:r>
            <a:endParaRPr lang="en-SG" sz="1800" dirty="0">
              <a:solidFill>
                <a:schemeClr val="tx1"/>
              </a:solidFill>
            </a:endParaRPr>
          </a:p>
          <a:p>
            <a:pPr algn="l"/>
            <a:endParaRPr lang="en-US" sz="2800" dirty="0">
              <a:solidFill>
                <a:srgbClr val="5310FC"/>
              </a:solidFill>
            </a:endParaRPr>
          </a:p>
        </p:txBody>
      </p:sp>
      <p:sp>
        <p:nvSpPr>
          <p:cNvPr id="4" name="Slide Number Placeholder 3"/>
          <p:cNvSpPr>
            <a:spLocks noGrp="1"/>
          </p:cNvSpPr>
          <p:nvPr>
            <p:ph type="sldNum" sz="quarter" idx="12"/>
          </p:nvPr>
        </p:nvSpPr>
        <p:spPr/>
        <p:txBody>
          <a:bodyPr/>
          <a:lstStyle/>
          <a:p>
            <a:fld id="{7881ADEB-CFF6-46F9-B8F4-79DEE1C1E7F6}" type="slidenum">
              <a:rPr lang="en-US" altLang="en-US" smtClean="0"/>
              <a:pPr/>
              <a:t>29</a:t>
            </a:fld>
            <a:endParaRPr lang="en-US" altLang="en-US" dirty="0"/>
          </a:p>
        </p:txBody>
      </p:sp>
      <p:sp>
        <p:nvSpPr>
          <p:cNvPr id="5" name="Oval 4"/>
          <p:cNvSpPr/>
          <p:nvPr/>
        </p:nvSpPr>
        <p:spPr>
          <a:xfrm>
            <a:off x="179512" y="404664"/>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16</a:t>
            </a:r>
            <a:endParaRPr lang="en-US" dirty="0"/>
          </a:p>
        </p:txBody>
      </p:sp>
    </p:spTree>
    <p:extLst>
      <p:ext uri="{BB962C8B-B14F-4D97-AF65-F5344CB8AC3E}">
        <p14:creationId xmlns:p14="http://schemas.microsoft.com/office/powerpoint/2010/main" val="131494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6178A0A-CF14-46D9-96E1-EA1C7D2FDEA7}" type="slidenum">
              <a:rPr lang="en-US" smtClean="0">
                <a:solidFill>
                  <a:prstClr val="black"/>
                </a:solidFill>
              </a:rPr>
              <a:pPr/>
              <a:t>3</a:t>
            </a:fld>
            <a:endParaRPr lang="en-US" dirty="0">
              <a:solidFill>
                <a:prstClr val="black"/>
              </a:solidFill>
            </a:endParaRPr>
          </a:p>
        </p:txBody>
      </p:sp>
      <p:sp>
        <p:nvSpPr>
          <p:cNvPr id="4" name="Text Placeholder 3"/>
          <p:cNvSpPr>
            <a:spLocks noGrp="1"/>
          </p:cNvSpPr>
          <p:nvPr>
            <p:ph type="body" sz="quarter" idx="12"/>
          </p:nvPr>
        </p:nvSpPr>
        <p:spPr>
          <a:xfrm>
            <a:off x="288112" y="1902099"/>
            <a:ext cx="8723312" cy="4955901"/>
          </a:xfrm>
          <a:solidFill>
            <a:srgbClr val="FFFF00"/>
          </a:solidFill>
        </p:spPr>
        <p:txBody>
          <a:bodyPr>
            <a:noAutofit/>
          </a:bodyPr>
          <a:lstStyle/>
          <a:p>
            <a:pPr marL="342900" indent="-342900">
              <a:buFont typeface="Wingdings" panose="05000000000000000000" pitchFamily="2" charset="2"/>
              <a:buChar char="q"/>
            </a:pPr>
            <a:r>
              <a:rPr lang="en-US" sz="2000" dirty="0" smtClean="0"/>
              <a:t>The </a:t>
            </a:r>
            <a:r>
              <a:rPr lang="en-US" sz="2000" dirty="0"/>
              <a:t>“Workplace Safety and Health Management in Construction </a:t>
            </a:r>
            <a:r>
              <a:rPr lang="en-US" sz="2000" dirty="0" smtClean="0"/>
              <a:t>Industry” </a:t>
            </a:r>
            <a:r>
              <a:rPr lang="en-US" sz="2000" dirty="0">
                <a:solidFill>
                  <a:srgbClr val="000000"/>
                </a:solidFill>
              </a:rPr>
              <a:t>is </a:t>
            </a:r>
            <a:r>
              <a:rPr lang="en-US" sz="2000" dirty="0" smtClean="0">
                <a:solidFill>
                  <a:srgbClr val="000000"/>
                </a:solidFill>
              </a:rPr>
              <a:t>a </a:t>
            </a:r>
            <a:r>
              <a:rPr lang="en-US" sz="2000" u="sng" dirty="0" smtClean="0">
                <a:solidFill>
                  <a:srgbClr val="FF0000"/>
                </a:solidFill>
              </a:rPr>
              <a:t>mandatory training </a:t>
            </a:r>
            <a:r>
              <a:rPr lang="en-US" sz="2000" u="sng" dirty="0">
                <a:solidFill>
                  <a:srgbClr val="FF0000"/>
                </a:solidFill>
              </a:rPr>
              <a:t>course </a:t>
            </a:r>
            <a:r>
              <a:rPr lang="en-US" sz="2000" dirty="0">
                <a:solidFill>
                  <a:srgbClr val="000000"/>
                </a:solidFill>
              </a:rPr>
              <a:t>for all </a:t>
            </a:r>
            <a:r>
              <a:rPr lang="en-US" sz="2000" dirty="0" smtClean="0">
                <a:solidFill>
                  <a:srgbClr val="000000"/>
                </a:solidFill>
              </a:rPr>
              <a:t>persons who going to oversee or </a:t>
            </a:r>
            <a:r>
              <a:rPr lang="en-US" sz="2000" dirty="0">
                <a:solidFill>
                  <a:srgbClr val="000000"/>
                </a:solidFill>
              </a:rPr>
              <a:t>supervise any work </a:t>
            </a:r>
            <a:r>
              <a:rPr lang="en-US" sz="2000" dirty="0" smtClean="0">
                <a:solidFill>
                  <a:srgbClr val="000000"/>
                </a:solidFill>
              </a:rPr>
              <a:t>carried </a:t>
            </a:r>
            <a:r>
              <a:rPr lang="en-US" sz="2000" dirty="0">
                <a:solidFill>
                  <a:srgbClr val="000000"/>
                </a:solidFill>
              </a:rPr>
              <a:t>out in a </a:t>
            </a:r>
            <a:r>
              <a:rPr lang="en-US" sz="2000" dirty="0" smtClean="0">
                <a:solidFill>
                  <a:srgbClr val="000000"/>
                </a:solidFill>
              </a:rPr>
              <a:t>construction worksite </a:t>
            </a:r>
            <a:r>
              <a:rPr lang="en-US" sz="2000" dirty="0">
                <a:solidFill>
                  <a:srgbClr val="000000"/>
                </a:solidFill>
              </a:rPr>
              <a:t>safely and without any risk to health</a:t>
            </a:r>
            <a:r>
              <a:rPr lang="en-US" sz="2000" dirty="0" smtClean="0">
                <a:solidFill>
                  <a:srgbClr val="000000"/>
                </a:solidFill>
              </a:rPr>
              <a:t>. </a:t>
            </a:r>
          </a:p>
          <a:p>
            <a:pPr marL="342900" indent="-342900">
              <a:buFont typeface="Wingdings" panose="05000000000000000000" pitchFamily="2" charset="2"/>
              <a:buChar char="q"/>
            </a:pPr>
            <a:r>
              <a:rPr lang="en-US" sz="2000" dirty="0" smtClean="0">
                <a:solidFill>
                  <a:srgbClr val="000000"/>
                </a:solidFill>
              </a:rPr>
              <a:t>Course Objectives:</a:t>
            </a:r>
          </a:p>
          <a:p>
            <a:pPr marL="342900" indent="-342900">
              <a:buFont typeface="Wingdings" panose="05000000000000000000" pitchFamily="2" charset="2"/>
              <a:buChar char="q"/>
            </a:pPr>
            <a:r>
              <a:rPr lang="en-US" sz="2000" dirty="0" smtClean="0">
                <a:solidFill>
                  <a:srgbClr val="000000"/>
                </a:solidFill>
              </a:rPr>
              <a:t>1</a:t>
            </a:r>
          </a:p>
          <a:p>
            <a:pPr marL="342900" indent="-342900">
              <a:buFont typeface="Wingdings" panose="05000000000000000000" pitchFamily="2" charset="2"/>
              <a:buChar char="q"/>
            </a:pPr>
            <a:r>
              <a:rPr lang="en-US" sz="2000" dirty="0" smtClean="0">
                <a:solidFill>
                  <a:srgbClr val="000000"/>
                </a:solidFill>
              </a:rPr>
              <a:t>2</a:t>
            </a:r>
          </a:p>
          <a:p>
            <a:pPr marL="342900" indent="-342900">
              <a:buFont typeface="Wingdings" panose="05000000000000000000" pitchFamily="2" charset="2"/>
              <a:buChar char="q"/>
            </a:pPr>
            <a:r>
              <a:rPr lang="en-US" sz="2000" dirty="0" smtClean="0">
                <a:solidFill>
                  <a:srgbClr val="000000"/>
                </a:solidFill>
              </a:rPr>
              <a:t>3</a:t>
            </a:r>
          </a:p>
          <a:p>
            <a:pPr marL="342900" indent="-342900">
              <a:buFont typeface="Wingdings" panose="05000000000000000000" pitchFamily="2" charset="2"/>
              <a:buChar char="q"/>
            </a:pPr>
            <a:r>
              <a:rPr lang="en-US" sz="2000" dirty="0" smtClean="0">
                <a:solidFill>
                  <a:srgbClr val="000000"/>
                </a:solidFill>
              </a:rPr>
              <a:t>4</a:t>
            </a:r>
          </a:p>
          <a:p>
            <a:pPr marL="342900" indent="-342900">
              <a:buFont typeface="Wingdings" panose="05000000000000000000" pitchFamily="2" charset="2"/>
              <a:buChar char="q"/>
            </a:pPr>
            <a:r>
              <a:rPr lang="en-US" sz="2000" dirty="0" smtClean="0">
                <a:solidFill>
                  <a:srgbClr val="000000"/>
                </a:solidFill>
              </a:rPr>
              <a:t>5,……</a:t>
            </a:r>
            <a:endParaRPr lang="en-US" sz="2000" dirty="0">
              <a:solidFill>
                <a:srgbClr val="000000"/>
              </a:solidFill>
            </a:endParaRPr>
          </a:p>
          <a:p>
            <a:endParaRPr lang="en-SG" sz="1600" dirty="0"/>
          </a:p>
          <a:p>
            <a:r>
              <a:rPr lang="en-US" sz="1600" dirty="0"/>
              <a:t> </a:t>
            </a:r>
            <a:endParaRPr lang="en-US" sz="2000" dirty="0">
              <a:solidFill>
                <a:srgbClr val="000000"/>
              </a:solidFill>
            </a:endParaRPr>
          </a:p>
        </p:txBody>
      </p:sp>
      <p:pic>
        <p:nvPicPr>
          <p:cNvPr id="6" name="Picture 5"/>
          <p:cNvPicPr>
            <a:picLocks noChangeAspect="1"/>
          </p:cNvPicPr>
          <p:nvPr/>
        </p:nvPicPr>
        <p:blipFill>
          <a:blip r:embed="rId2"/>
          <a:stretch>
            <a:fillRect/>
          </a:stretch>
        </p:blipFill>
        <p:spPr>
          <a:xfrm>
            <a:off x="5012624" y="95713"/>
            <a:ext cx="2943752" cy="1661796"/>
          </a:xfrm>
          <a:prstGeom prst="rect">
            <a:avLst/>
          </a:prstGeom>
        </p:spPr>
      </p:pic>
      <p:sp>
        <p:nvSpPr>
          <p:cNvPr id="8" name="Text Placeholder 2"/>
          <p:cNvSpPr txBox="1">
            <a:spLocks/>
          </p:cNvSpPr>
          <p:nvPr/>
        </p:nvSpPr>
        <p:spPr>
          <a:xfrm>
            <a:off x="683568" y="548680"/>
            <a:ext cx="4176464" cy="1100484"/>
          </a:xfrm>
          <a:prstGeom prst="rect">
            <a:avLst/>
          </a:prstGeom>
          <a:solidFill>
            <a:srgbClr val="FFFF00"/>
          </a:solidFill>
        </p:spPr>
        <p:txBody>
          <a:bodyPr vert="horz" lIns="91440" tIns="45720" rIns="91440" bIns="45720" rtlCol="0">
            <a:noAutofit/>
          </a:bodyPr>
          <a:lstStyle>
            <a:lvl1pPr marL="0" indent="0" algn="ctr" defTabSz="914400" rtl="0" eaLnBrk="1" latinLnBrk="0" hangingPunct="1">
              <a:spcBef>
                <a:spcPct val="20000"/>
              </a:spcBef>
              <a:buClr>
                <a:schemeClr val="accent1"/>
              </a:buClr>
              <a:buSzPct val="100000"/>
              <a:buFont typeface="Symbol" pitchFamily="18" charset="2"/>
              <a:buNone/>
              <a:defRPr sz="3200" b="1" kern="1200">
                <a:solidFill>
                  <a:schemeClr val="tx1"/>
                </a:solidFill>
                <a:latin typeface="+mn-lt"/>
                <a:ea typeface="+mn-ea"/>
                <a:cs typeface="+mn-cs"/>
              </a:defRPr>
            </a:lvl1pPr>
            <a:lvl2pPr marL="301943" indent="0" algn="l" defTabSz="914400" rtl="0" eaLnBrk="1" latinLnBrk="0" hangingPunct="1">
              <a:spcBef>
                <a:spcPct val="20000"/>
              </a:spcBef>
              <a:buClr>
                <a:schemeClr val="accent1"/>
              </a:buClr>
              <a:buSzPct val="100000"/>
              <a:buFont typeface="Symbol" pitchFamily="18" charset="2"/>
              <a:buNone/>
              <a:defRPr sz="2200" kern="1200">
                <a:solidFill>
                  <a:schemeClr val="tx2"/>
                </a:solidFill>
                <a:latin typeface="+mn-lt"/>
                <a:ea typeface="+mn-ea"/>
                <a:cs typeface="+mn-cs"/>
              </a:defRPr>
            </a:lvl2pPr>
            <a:lvl3pPr marL="627063" indent="0" algn="l" defTabSz="914400" rtl="0" eaLnBrk="1" latinLnBrk="0" hangingPunct="1">
              <a:spcBef>
                <a:spcPct val="20000"/>
              </a:spcBef>
              <a:buClr>
                <a:schemeClr val="accent1"/>
              </a:buClr>
              <a:buSzPct val="100000"/>
              <a:buFont typeface="Symbol" pitchFamily="18" charset="2"/>
              <a:buNone/>
              <a:defRPr sz="2000" kern="1200">
                <a:solidFill>
                  <a:schemeClr val="tx2"/>
                </a:solidFill>
                <a:latin typeface="+mn-lt"/>
                <a:ea typeface="+mn-ea"/>
                <a:cs typeface="+mn-cs"/>
              </a:defRPr>
            </a:lvl3pPr>
            <a:lvl4pPr marL="914400" indent="0" algn="l" defTabSz="914400" rtl="0" eaLnBrk="1" latinLnBrk="0" hangingPunct="1">
              <a:spcBef>
                <a:spcPct val="20000"/>
              </a:spcBef>
              <a:buClr>
                <a:schemeClr val="accent1"/>
              </a:buClr>
              <a:buSzPct val="100000"/>
              <a:buFont typeface="Symbol" pitchFamily="18" charset="2"/>
              <a:buNone/>
              <a:defRPr sz="1800" kern="1200">
                <a:solidFill>
                  <a:schemeClr val="tx2"/>
                </a:solidFill>
                <a:latin typeface="+mn-lt"/>
                <a:ea typeface="+mn-ea"/>
                <a:cs typeface="+mn-cs"/>
              </a:defRPr>
            </a:lvl4pPr>
            <a:lvl5pPr marL="1234440" indent="0" algn="l" defTabSz="914400" rtl="0" eaLnBrk="1" latinLnBrk="0" hangingPunct="1">
              <a:spcBef>
                <a:spcPct val="20000"/>
              </a:spcBef>
              <a:buClr>
                <a:schemeClr val="accent1"/>
              </a:buClr>
              <a:buSzPct val="100000"/>
              <a:buFont typeface="Symbol" pitchFamily="18" charset="2"/>
              <a:buNone/>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n-US" dirty="0" smtClean="0"/>
              <a:t>{</a:t>
            </a:r>
            <a:r>
              <a:rPr lang="en-US" dirty="0" err="1" smtClean="0"/>
              <a:t>AbouttheCourse</a:t>
            </a:r>
            <a:r>
              <a:rPr lang="en-US" dirty="0" smtClean="0"/>
              <a:t>}</a:t>
            </a:r>
          </a:p>
          <a:p>
            <a:r>
              <a:rPr lang="en-US" dirty="0" smtClean="0"/>
              <a:t>{data}</a:t>
            </a:r>
            <a:endParaRPr lang="en-US" dirty="0"/>
          </a:p>
          <a:p>
            <a:endParaRPr lang="en-US" dirty="0"/>
          </a:p>
        </p:txBody>
      </p:sp>
    </p:spTree>
    <p:extLst>
      <p:ext uri="{BB962C8B-B14F-4D97-AF65-F5344CB8AC3E}">
        <p14:creationId xmlns:p14="http://schemas.microsoft.com/office/powerpoint/2010/main" val="19436609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611560" y="2924944"/>
            <a:ext cx="77724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002060"/>
                </a:solidFill>
                <a:latin typeface="+mj-lt"/>
                <a:ea typeface="+mj-ea"/>
                <a:cs typeface="+mj-cs"/>
              </a:defRPr>
            </a:lvl1pPr>
            <a:lvl2pPr algn="ctr" rtl="0" eaLnBrk="0" fontAlgn="base" hangingPunct="0">
              <a:spcBef>
                <a:spcPct val="0"/>
              </a:spcBef>
              <a:spcAft>
                <a:spcPct val="0"/>
              </a:spcAft>
              <a:defRPr sz="4400">
                <a:solidFill>
                  <a:srgbClr val="002060"/>
                </a:solidFill>
                <a:latin typeface="Calibri" pitchFamily="34" charset="0"/>
              </a:defRPr>
            </a:lvl2pPr>
            <a:lvl3pPr algn="ctr" rtl="0" eaLnBrk="0" fontAlgn="base" hangingPunct="0">
              <a:spcBef>
                <a:spcPct val="0"/>
              </a:spcBef>
              <a:spcAft>
                <a:spcPct val="0"/>
              </a:spcAft>
              <a:defRPr sz="4400">
                <a:solidFill>
                  <a:srgbClr val="002060"/>
                </a:solidFill>
                <a:latin typeface="Calibri" pitchFamily="34" charset="0"/>
              </a:defRPr>
            </a:lvl3pPr>
            <a:lvl4pPr algn="ctr" rtl="0" eaLnBrk="0" fontAlgn="base" hangingPunct="0">
              <a:spcBef>
                <a:spcPct val="0"/>
              </a:spcBef>
              <a:spcAft>
                <a:spcPct val="0"/>
              </a:spcAft>
              <a:defRPr sz="4400">
                <a:solidFill>
                  <a:srgbClr val="002060"/>
                </a:solidFill>
                <a:latin typeface="Calibri" pitchFamily="34" charset="0"/>
              </a:defRPr>
            </a:lvl4pPr>
            <a:lvl5pPr algn="ctr" rtl="0" eaLnBrk="0" fontAlgn="base" hangingPunct="0">
              <a:spcBef>
                <a:spcPct val="0"/>
              </a:spcBef>
              <a:spcAft>
                <a:spcPct val="0"/>
              </a:spcAft>
              <a:defRPr sz="4400">
                <a:solidFill>
                  <a:srgbClr val="002060"/>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SG" sz="5400" dirty="0">
                <a:solidFill>
                  <a:srgbClr val="0070C0"/>
                </a:solidFill>
              </a:rPr>
              <a:t>Understanding Total WSH</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0040" y="551628"/>
            <a:ext cx="2384326" cy="125369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80112" y="79900"/>
            <a:ext cx="2680692" cy="1930098"/>
          </a:xfrm>
          <a:prstGeom prst="rect">
            <a:avLst/>
          </a:prstGeom>
        </p:spPr>
      </p:pic>
      <p:sp>
        <p:nvSpPr>
          <p:cNvPr id="3" name="Slide Number Placeholder 2">
            <a:extLst>
              <a:ext uri="{FF2B5EF4-FFF2-40B4-BE49-F238E27FC236}">
                <a16:creationId xmlns:a16="http://schemas.microsoft.com/office/drawing/2014/main" xmlns="" id="{5B853274-A864-432E-9DE7-2F6952295159}"/>
              </a:ext>
            </a:extLst>
          </p:cNvPr>
          <p:cNvSpPr>
            <a:spLocks noGrp="1"/>
          </p:cNvSpPr>
          <p:nvPr>
            <p:ph type="sldNum" sz="quarter" idx="11"/>
          </p:nvPr>
        </p:nvSpPr>
        <p:spPr/>
        <p:txBody>
          <a:bodyPr/>
          <a:lstStyle/>
          <a:p>
            <a:pPr>
              <a:defRPr/>
            </a:pPr>
            <a:fld id="{3E879C9F-D129-4F8C-A7F8-6FA0BC02987E}" type="slidenum">
              <a:rPr lang="en-SG" smtClean="0"/>
              <a:pPr>
                <a:defRPr/>
              </a:pPr>
              <a:t>30</a:t>
            </a:fld>
            <a:r>
              <a:rPr lang="en-SG" dirty="0"/>
              <a:t>/14</a:t>
            </a:r>
          </a:p>
        </p:txBody>
      </p:sp>
      <p:sp>
        <p:nvSpPr>
          <p:cNvPr id="10" name="Oval 9"/>
          <p:cNvSpPr/>
          <p:nvPr/>
        </p:nvSpPr>
        <p:spPr>
          <a:xfrm>
            <a:off x="287524" y="227592"/>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17</a:t>
            </a:r>
            <a:endParaRPr lang="en-US" dirty="0"/>
          </a:p>
        </p:txBody>
      </p:sp>
    </p:spTree>
    <p:extLst>
      <p:ext uri="{BB962C8B-B14F-4D97-AF65-F5344CB8AC3E}">
        <p14:creationId xmlns:p14="http://schemas.microsoft.com/office/powerpoint/2010/main" val="2508219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4E56A3-9145-41A9-9D6C-7D087317DCB2}"/>
              </a:ext>
            </a:extLst>
          </p:cNvPr>
          <p:cNvSpPr>
            <a:spLocks noGrp="1"/>
          </p:cNvSpPr>
          <p:nvPr>
            <p:ph type="title"/>
          </p:nvPr>
        </p:nvSpPr>
        <p:spPr/>
        <p:txBody>
          <a:bodyPr/>
          <a:lstStyle/>
          <a:p>
            <a:r>
              <a:rPr lang="en-SG" dirty="0"/>
              <a:t>The Total WSH Model</a:t>
            </a:r>
          </a:p>
        </p:txBody>
      </p:sp>
      <p:grpSp>
        <p:nvGrpSpPr>
          <p:cNvPr id="5" name="Group 3">
            <a:extLst>
              <a:ext uri="{FF2B5EF4-FFF2-40B4-BE49-F238E27FC236}">
                <a16:creationId xmlns:a16="http://schemas.microsoft.com/office/drawing/2014/main" xmlns="" id="{7DF252A5-0CC0-4F61-A51E-2D78A8F9A0F9}"/>
              </a:ext>
            </a:extLst>
          </p:cNvPr>
          <p:cNvGrpSpPr>
            <a:grpSpLocks/>
          </p:cNvGrpSpPr>
          <p:nvPr/>
        </p:nvGrpSpPr>
        <p:grpSpPr bwMode="auto">
          <a:xfrm>
            <a:off x="1519871" y="1612729"/>
            <a:ext cx="6120680" cy="4695996"/>
            <a:chOff x="1161322" y="1366478"/>
            <a:chExt cx="6766711" cy="5556405"/>
          </a:xfrm>
        </p:grpSpPr>
        <p:pic>
          <p:nvPicPr>
            <p:cNvPr id="6" name="Picture 1">
              <a:extLst>
                <a:ext uri="{FF2B5EF4-FFF2-40B4-BE49-F238E27FC236}">
                  <a16:creationId xmlns:a16="http://schemas.microsoft.com/office/drawing/2014/main" xmlns="" id="{7F4FD961-848A-40CC-9508-F8C82D9209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1322" y="1366478"/>
              <a:ext cx="6766711" cy="555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a:extLst>
                <a:ext uri="{FF2B5EF4-FFF2-40B4-BE49-F238E27FC236}">
                  <a16:creationId xmlns:a16="http://schemas.microsoft.com/office/drawing/2014/main" xmlns="" id="{FACCA784-8057-4BDE-AF50-9982F7BFC3C3}"/>
                </a:ext>
              </a:extLst>
            </p:cNvPr>
            <p:cNvGrpSpPr>
              <a:grpSpLocks/>
            </p:cNvGrpSpPr>
            <p:nvPr/>
          </p:nvGrpSpPr>
          <p:grpSpPr bwMode="auto">
            <a:xfrm>
              <a:off x="2957121" y="2360988"/>
              <a:ext cx="3452930" cy="4349636"/>
              <a:chOff x="2957159" y="2360503"/>
              <a:chExt cx="3452374" cy="4349378"/>
            </a:xfrm>
          </p:grpSpPr>
          <p:grpSp>
            <p:nvGrpSpPr>
              <p:cNvPr id="9" name="Group 3">
                <a:extLst>
                  <a:ext uri="{FF2B5EF4-FFF2-40B4-BE49-F238E27FC236}">
                    <a16:creationId xmlns:a16="http://schemas.microsoft.com/office/drawing/2014/main" xmlns="" id="{B3DB8CD5-9B27-43DD-A2D9-831A9AA4987E}"/>
                  </a:ext>
                </a:extLst>
              </p:cNvPr>
              <p:cNvGrpSpPr>
                <a:grpSpLocks/>
              </p:cNvGrpSpPr>
              <p:nvPr/>
            </p:nvGrpSpPr>
            <p:grpSpPr bwMode="auto">
              <a:xfrm>
                <a:off x="2957159" y="2859841"/>
                <a:ext cx="3256848" cy="3740759"/>
                <a:chOff x="2957159" y="2859841"/>
                <a:chExt cx="3256848" cy="3740759"/>
              </a:xfrm>
            </p:grpSpPr>
            <p:pic>
              <p:nvPicPr>
                <p:cNvPr id="16" name="Picture 6">
                  <a:extLst>
                    <a:ext uri="{FF2B5EF4-FFF2-40B4-BE49-F238E27FC236}">
                      <a16:creationId xmlns:a16="http://schemas.microsoft.com/office/drawing/2014/main" xmlns="" id="{7570C0DC-DC8F-4899-A6F7-F0E76C0BF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334" t="32646" r="63016" b="63882"/>
                <a:stretch>
                  <a:fillRect/>
                </a:stretch>
              </p:blipFill>
              <p:spPr bwMode="auto">
                <a:xfrm rot="-3515219">
                  <a:off x="2081961" y="3817462"/>
                  <a:ext cx="2041676" cy="29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
                  <a:extLst>
                    <a:ext uri="{FF2B5EF4-FFF2-40B4-BE49-F238E27FC236}">
                      <a16:creationId xmlns:a16="http://schemas.microsoft.com/office/drawing/2014/main" xmlns="" id="{7F3A0BD3-3662-4E53-B35B-574DE5E14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334" t="32646" r="63016" b="63882"/>
                <a:stretch>
                  <a:fillRect/>
                </a:stretch>
              </p:blipFill>
              <p:spPr bwMode="auto">
                <a:xfrm>
                  <a:off x="3635896" y="6309320"/>
                  <a:ext cx="2041676" cy="29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a:extLst>
                    <a:ext uri="{FF2B5EF4-FFF2-40B4-BE49-F238E27FC236}">
                      <a16:creationId xmlns:a16="http://schemas.microsoft.com/office/drawing/2014/main" xmlns="" id="{C8EFDF77-5475-4178-822A-6D4C8C392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997" t="28148" r="33127" b="68379"/>
                <a:stretch>
                  <a:fillRect/>
                </a:stretch>
              </p:blipFill>
              <p:spPr bwMode="auto">
                <a:xfrm rot="3545861">
                  <a:off x="4965536" y="3797804"/>
                  <a:ext cx="2186434" cy="310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a:extLst>
                    <a:ext uri="{FF2B5EF4-FFF2-40B4-BE49-F238E27FC236}">
                      <a16:creationId xmlns:a16="http://schemas.microsoft.com/office/drawing/2014/main" xmlns="" id="{59954A31-EA32-4F69-8B28-54DE4BA57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997" t="28148" r="33127" b="68379"/>
                <a:stretch>
                  <a:fillRect/>
                </a:stretch>
              </p:blipFill>
              <p:spPr bwMode="auto">
                <a:xfrm>
                  <a:off x="3200399" y="5938217"/>
                  <a:ext cx="2477174" cy="310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
                  <a:extLst>
                    <a:ext uri="{FF2B5EF4-FFF2-40B4-BE49-F238E27FC236}">
                      <a16:creationId xmlns:a16="http://schemas.microsoft.com/office/drawing/2014/main" xmlns="" id="{E9CC572B-2846-4663-B5E1-A4258BA07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443" t="71751" r="18677" b="24075"/>
                <a:stretch>
                  <a:fillRect/>
                </a:stretch>
              </p:blipFill>
              <p:spPr bwMode="auto">
                <a:xfrm rot="3529468">
                  <a:off x="4724622" y="4115386"/>
                  <a:ext cx="2064872"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
                  <a:extLst>
                    <a:ext uri="{FF2B5EF4-FFF2-40B4-BE49-F238E27FC236}">
                      <a16:creationId xmlns:a16="http://schemas.microsoft.com/office/drawing/2014/main" xmlns="" id="{3B4DCC53-5257-40E0-8F92-083BCC38B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443" t="71751" r="18677" b="24075"/>
                <a:stretch>
                  <a:fillRect/>
                </a:stretch>
              </p:blipFill>
              <p:spPr bwMode="auto">
                <a:xfrm rot="18114772">
                  <a:off x="2080159" y="4213285"/>
                  <a:ext cx="2489375"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Box 4">
                <a:extLst>
                  <a:ext uri="{FF2B5EF4-FFF2-40B4-BE49-F238E27FC236}">
                    <a16:creationId xmlns:a16="http://schemas.microsoft.com/office/drawing/2014/main" xmlns="" id="{54720E52-4088-4FC7-9C51-F76D0FCC5E74}"/>
                  </a:ext>
                </a:extLst>
              </p:cNvPr>
              <p:cNvSpPr txBox="1">
                <a:spLocks noChangeArrowheads="1"/>
              </p:cNvSpPr>
              <p:nvPr/>
            </p:nvSpPr>
            <p:spPr bwMode="auto">
              <a:xfrm rot="3417370">
                <a:off x="4307971" y="4286731"/>
                <a:ext cx="3168352" cy="37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r>
                  <a:rPr lang="en-SG" altLang="en-US" sz="1600" dirty="0">
                    <a:solidFill>
                      <a:srgbClr val="606A70"/>
                    </a:solidFill>
                    <a:latin typeface="Calibri" panose="020F0502020204030204" pitchFamily="34" charset="0"/>
                    <a:cs typeface="Arial" panose="020B0604020202020204" pitchFamily="34" charset="0"/>
                  </a:rPr>
                  <a:t>Reduce ill-health at work</a:t>
                </a:r>
              </a:p>
            </p:txBody>
          </p:sp>
          <p:sp>
            <p:nvSpPr>
              <p:cNvPr id="11" name="TextBox 13">
                <a:extLst>
                  <a:ext uri="{FF2B5EF4-FFF2-40B4-BE49-F238E27FC236}">
                    <a16:creationId xmlns:a16="http://schemas.microsoft.com/office/drawing/2014/main" xmlns="" id="{85F733A3-AC6D-404B-8155-195B5034AC5E}"/>
                  </a:ext>
                </a:extLst>
              </p:cNvPr>
              <p:cNvSpPr txBox="1">
                <a:spLocks noChangeArrowheads="1"/>
              </p:cNvSpPr>
              <p:nvPr/>
            </p:nvSpPr>
            <p:spPr bwMode="auto">
              <a:xfrm rot="3507277">
                <a:off x="4497665" y="3867574"/>
                <a:ext cx="3168352" cy="37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r>
                  <a:rPr lang="en-SG" altLang="en-US" sz="1600" dirty="0">
                    <a:solidFill>
                      <a:srgbClr val="606A70"/>
                    </a:solidFill>
                    <a:latin typeface="Calibri" panose="020F0502020204030204" pitchFamily="34" charset="0"/>
                    <a:cs typeface="Arial" panose="020B0604020202020204" pitchFamily="34" charset="0"/>
                  </a:rPr>
                  <a:t>Reduce absenteeism</a:t>
                </a:r>
              </a:p>
            </p:txBody>
          </p:sp>
          <p:sp>
            <p:nvSpPr>
              <p:cNvPr id="12" name="TextBox 14">
                <a:extLst>
                  <a:ext uri="{FF2B5EF4-FFF2-40B4-BE49-F238E27FC236}">
                    <a16:creationId xmlns:a16="http://schemas.microsoft.com/office/drawing/2014/main" xmlns="" id="{09A8D677-DD67-4303-8B42-FF46D6844D72}"/>
                  </a:ext>
                </a:extLst>
              </p:cNvPr>
              <p:cNvSpPr txBox="1">
                <a:spLocks noChangeArrowheads="1"/>
              </p:cNvSpPr>
              <p:nvPr/>
            </p:nvSpPr>
            <p:spPr bwMode="auto">
              <a:xfrm>
                <a:off x="2960283" y="5802929"/>
                <a:ext cx="3168352" cy="69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r>
                  <a:rPr lang="en-SG" altLang="en-US" sz="1600" dirty="0">
                    <a:solidFill>
                      <a:srgbClr val="606A70"/>
                    </a:solidFill>
                    <a:latin typeface="Calibri" panose="020F0502020204030204" pitchFamily="34" charset="0"/>
                    <a:cs typeface="Arial" panose="020B0604020202020204" pitchFamily="34" charset="0"/>
                  </a:rPr>
                  <a:t>Healthier workforce, </a:t>
                </a:r>
              </a:p>
              <a:p>
                <a:pPr algn="ctr" fontAlgn="base">
                  <a:spcBef>
                    <a:spcPct val="0"/>
                  </a:spcBef>
                  <a:spcAft>
                    <a:spcPct val="0"/>
                  </a:spcAft>
                  <a:defRPr/>
                </a:pPr>
                <a:r>
                  <a:rPr lang="en-SG" altLang="en-US" sz="1600" dirty="0">
                    <a:solidFill>
                      <a:srgbClr val="606A70"/>
                    </a:solidFill>
                    <a:latin typeface="Calibri" panose="020F0502020204030204" pitchFamily="34" charset="0"/>
                    <a:cs typeface="Arial" panose="020B0604020202020204" pitchFamily="34" charset="0"/>
                  </a:rPr>
                  <a:t>Safer workplaces </a:t>
                </a:r>
              </a:p>
            </p:txBody>
          </p:sp>
          <p:sp>
            <p:nvSpPr>
              <p:cNvPr id="13" name="TextBox 15">
                <a:extLst>
                  <a:ext uri="{FF2B5EF4-FFF2-40B4-BE49-F238E27FC236}">
                    <a16:creationId xmlns:a16="http://schemas.microsoft.com/office/drawing/2014/main" xmlns="" id="{8721E3EF-F868-4DE8-8251-58489BCA3B3C}"/>
                  </a:ext>
                </a:extLst>
              </p:cNvPr>
              <p:cNvSpPr txBox="1">
                <a:spLocks noChangeArrowheads="1"/>
              </p:cNvSpPr>
              <p:nvPr/>
            </p:nvSpPr>
            <p:spPr bwMode="auto">
              <a:xfrm>
                <a:off x="3241181" y="6309320"/>
                <a:ext cx="3168352" cy="40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r>
                  <a:rPr lang="en-SG" altLang="en-US" sz="1600" dirty="0">
                    <a:solidFill>
                      <a:srgbClr val="606A70"/>
                    </a:solidFill>
                    <a:latin typeface="Calibri" panose="020F0502020204030204" pitchFamily="34" charset="0"/>
                    <a:cs typeface="Arial" panose="020B0604020202020204" pitchFamily="34" charset="0"/>
                  </a:rPr>
                  <a:t>Fewer injuries, better health </a:t>
                </a:r>
              </a:p>
            </p:txBody>
          </p:sp>
          <p:sp>
            <p:nvSpPr>
              <p:cNvPr id="14" name="TextBox 16">
                <a:extLst>
                  <a:ext uri="{FF2B5EF4-FFF2-40B4-BE49-F238E27FC236}">
                    <a16:creationId xmlns:a16="http://schemas.microsoft.com/office/drawing/2014/main" xmlns="" id="{CCA39DE9-07C1-4E94-9E40-CF2B1F943307}"/>
                  </a:ext>
                </a:extLst>
              </p:cNvPr>
              <p:cNvSpPr txBox="1">
                <a:spLocks noChangeArrowheads="1"/>
              </p:cNvSpPr>
              <p:nvPr/>
            </p:nvSpPr>
            <p:spPr bwMode="auto">
              <a:xfrm rot="18036018">
                <a:off x="1702374" y="4232536"/>
                <a:ext cx="3168351" cy="37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r>
                  <a:rPr lang="en-SG" altLang="en-US" sz="1600" dirty="0">
                    <a:solidFill>
                      <a:srgbClr val="606A70"/>
                    </a:solidFill>
                    <a:latin typeface="Calibri" panose="020F0502020204030204" pitchFamily="34" charset="0"/>
                    <a:cs typeface="Arial" panose="020B0604020202020204" pitchFamily="34" charset="0"/>
                  </a:rPr>
                  <a:t>Reduce accidents at work  </a:t>
                </a:r>
              </a:p>
            </p:txBody>
          </p:sp>
          <p:sp>
            <p:nvSpPr>
              <p:cNvPr id="15" name="TextBox 17">
                <a:extLst>
                  <a:ext uri="{FF2B5EF4-FFF2-40B4-BE49-F238E27FC236}">
                    <a16:creationId xmlns:a16="http://schemas.microsoft.com/office/drawing/2014/main" xmlns="" id="{133A7146-3090-416A-ADC7-662AC19037B0}"/>
                  </a:ext>
                </a:extLst>
              </p:cNvPr>
              <p:cNvSpPr txBox="1">
                <a:spLocks noChangeArrowheads="1"/>
              </p:cNvSpPr>
              <p:nvPr/>
            </p:nvSpPr>
            <p:spPr bwMode="auto">
              <a:xfrm rot="18066026">
                <a:off x="1563174" y="3757565"/>
                <a:ext cx="3168351" cy="37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r>
                  <a:rPr lang="en-SG" altLang="en-US" sz="1600" dirty="0">
                    <a:solidFill>
                      <a:srgbClr val="606A70"/>
                    </a:solidFill>
                    <a:latin typeface="Calibri" panose="020F0502020204030204" pitchFamily="34" charset="0"/>
                    <a:cs typeface="Arial" panose="020B0604020202020204" pitchFamily="34" charset="0"/>
                  </a:rPr>
                  <a:t>Increase productivity </a:t>
                </a:r>
              </a:p>
            </p:txBody>
          </p:sp>
        </p:grpSp>
        <p:pic>
          <p:nvPicPr>
            <p:cNvPr id="8" name="Picture 9">
              <a:extLst>
                <a:ext uri="{FF2B5EF4-FFF2-40B4-BE49-F238E27FC236}">
                  <a16:creationId xmlns:a16="http://schemas.microsoft.com/office/drawing/2014/main" xmlns="" id="{1275602E-A164-4BF0-B834-D1F3CA859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997" t="28148" r="33127" b="68379"/>
            <a:stretch>
              <a:fillRect/>
            </a:stretch>
          </p:blipFill>
          <p:spPr bwMode="auto">
            <a:xfrm rot="2059410">
              <a:off x="3124200" y="6058831"/>
              <a:ext cx="233980" cy="18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a:extLst>
              <a:ext uri="{FF2B5EF4-FFF2-40B4-BE49-F238E27FC236}">
                <a16:creationId xmlns:a16="http://schemas.microsoft.com/office/drawing/2014/main" xmlns="" id="{00AFE225-5499-4CB7-94EE-8BA4CD63BCFB}"/>
              </a:ext>
            </a:extLst>
          </p:cNvPr>
          <p:cNvSpPr>
            <a:spLocks noGrp="1"/>
          </p:cNvSpPr>
          <p:nvPr>
            <p:ph type="sldNum" sz="quarter" idx="11"/>
          </p:nvPr>
        </p:nvSpPr>
        <p:spPr/>
        <p:txBody>
          <a:bodyPr/>
          <a:lstStyle/>
          <a:p>
            <a:pPr>
              <a:defRPr/>
            </a:pPr>
            <a:fld id="{3E879C9F-D129-4F8C-A7F8-6FA0BC02987E}" type="slidenum">
              <a:rPr lang="en-SG" smtClean="0"/>
              <a:pPr>
                <a:defRPr/>
              </a:pPr>
              <a:t>31</a:t>
            </a:fld>
            <a:r>
              <a:rPr lang="en-SG" dirty="0"/>
              <a:t>/14</a:t>
            </a:r>
          </a:p>
        </p:txBody>
      </p:sp>
      <p:sp>
        <p:nvSpPr>
          <p:cNvPr id="23" name="Oval 22"/>
          <p:cNvSpPr/>
          <p:nvPr/>
        </p:nvSpPr>
        <p:spPr>
          <a:xfrm>
            <a:off x="287524" y="227592"/>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17</a:t>
            </a:r>
            <a:endParaRPr lang="en-US" dirty="0"/>
          </a:p>
        </p:txBody>
      </p:sp>
    </p:spTree>
    <p:extLst>
      <p:ext uri="{BB962C8B-B14F-4D97-AF65-F5344CB8AC3E}">
        <p14:creationId xmlns:p14="http://schemas.microsoft.com/office/powerpoint/2010/main" val="14663033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1B5BC0-9B69-42CC-B721-2390A7857BE4}"/>
              </a:ext>
            </a:extLst>
          </p:cNvPr>
          <p:cNvSpPr>
            <a:spLocks noGrp="1"/>
          </p:cNvSpPr>
          <p:nvPr>
            <p:ph type="title"/>
          </p:nvPr>
        </p:nvSpPr>
        <p:spPr/>
        <p:txBody>
          <a:bodyPr/>
          <a:lstStyle/>
          <a:p>
            <a:r>
              <a:rPr lang="en-SG" dirty="0"/>
              <a:t>Definition of the 3 elements</a:t>
            </a:r>
          </a:p>
        </p:txBody>
      </p:sp>
      <p:sp>
        <p:nvSpPr>
          <p:cNvPr id="5" name="Rounded Rectangle 5">
            <a:extLst>
              <a:ext uri="{FF2B5EF4-FFF2-40B4-BE49-F238E27FC236}">
                <a16:creationId xmlns:a16="http://schemas.microsoft.com/office/drawing/2014/main" xmlns="" id="{3D4219A0-87D9-45B4-8059-26CDA6C24424}"/>
              </a:ext>
            </a:extLst>
          </p:cNvPr>
          <p:cNvSpPr/>
          <p:nvPr/>
        </p:nvSpPr>
        <p:spPr>
          <a:xfrm>
            <a:off x="939714" y="4640185"/>
            <a:ext cx="1645921" cy="703067"/>
          </a:xfrm>
          <a:prstGeom prst="roundRect">
            <a:avLst/>
          </a:prstGeom>
          <a:solidFill>
            <a:srgbClr val="D17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HEALTH</a:t>
            </a:r>
            <a:endParaRPr lang="en-SG" sz="2400" b="1" u="sng" dirty="0">
              <a:cs typeface="Times New Roman" panose="02020603050405020304" pitchFamily="18" charset="0"/>
            </a:endParaRPr>
          </a:p>
        </p:txBody>
      </p:sp>
      <p:sp>
        <p:nvSpPr>
          <p:cNvPr id="6" name="Content Placeholder 2">
            <a:extLst>
              <a:ext uri="{FF2B5EF4-FFF2-40B4-BE49-F238E27FC236}">
                <a16:creationId xmlns:a16="http://schemas.microsoft.com/office/drawing/2014/main" xmlns="" id="{F4F4F57E-7D70-4B58-8C92-45A051B379AA}"/>
              </a:ext>
            </a:extLst>
          </p:cNvPr>
          <p:cNvSpPr txBox="1">
            <a:spLocks/>
          </p:cNvSpPr>
          <p:nvPr/>
        </p:nvSpPr>
        <p:spPr bwMode="auto">
          <a:xfrm>
            <a:off x="939712" y="5505305"/>
            <a:ext cx="11138941" cy="52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SG" dirty="0">
                <a:solidFill>
                  <a:schemeClr val="tx1">
                    <a:lumMod val="75000"/>
                    <a:lumOff val="25000"/>
                  </a:schemeClr>
                </a:solidFill>
                <a:cs typeface="Times New Roman" panose="02020603050405020304" pitchFamily="18" charset="0"/>
              </a:rPr>
              <a:t>Refers to the well-being of the worker</a:t>
            </a:r>
          </a:p>
        </p:txBody>
      </p:sp>
      <p:grpSp>
        <p:nvGrpSpPr>
          <p:cNvPr id="7" name="Group 6">
            <a:extLst>
              <a:ext uri="{FF2B5EF4-FFF2-40B4-BE49-F238E27FC236}">
                <a16:creationId xmlns:a16="http://schemas.microsoft.com/office/drawing/2014/main" xmlns="" id="{EACE6D50-554C-4278-8120-098D5AF8F01E}"/>
              </a:ext>
            </a:extLst>
          </p:cNvPr>
          <p:cNvGrpSpPr/>
          <p:nvPr/>
        </p:nvGrpSpPr>
        <p:grpSpPr>
          <a:xfrm>
            <a:off x="941332" y="1353613"/>
            <a:ext cx="7808752" cy="1493238"/>
            <a:chOff x="939713" y="1642930"/>
            <a:chExt cx="7808752" cy="1493238"/>
          </a:xfrm>
        </p:grpSpPr>
        <p:sp>
          <p:nvSpPr>
            <p:cNvPr id="8" name="Rounded Rectangle 4">
              <a:extLst>
                <a:ext uri="{FF2B5EF4-FFF2-40B4-BE49-F238E27FC236}">
                  <a16:creationId xmlns:a16="http://schemas.microsoft.com/office/drawing/2014/main" xmlns="" id="{B17F917E-D51F-4863-AD92-53CDC540CF20}"/>
                </a:ext>
              </a:extLst>
            </p:cNvPr>
            <p:cNvSpPr/>
            <p:nvPr/>
          </p:nvSpPr>
          <p:spPr>
            <a:xfrm>
              <a:off x="950927" y="1642930"/>
              <a:ext cx="1645921" cy="70306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WORK</a:t>
              </a:r>
            </a:p>
          </p:txBody>
        </p:sp>
        <p:sp>
          <p:nvSpPr>
            <p:cNvPr id="9" name="Content Placeholder 2">
              <a:extLst>
                <a:ext uri="{FF2B5EF4-FFF2-40B4-BE49-F238E27FC236}">
                  <a16:creationId xmlns:a16="http://schemas.microsoft.com/office/drawing/2014/main" xmlns="" id="{D08BC595-C986-4244-8837-BB862E77E43E}"/>
                </a:ext>
              </a:extLst>
            </p:cNvPr>
            <p:cNvSpPr txBox="1">
              <a:spLocks/>
            </p:cNvSpPr>
            <p:nvPr/>
          </p:nvSpPr>
          <p:spPr>
            <a:xfrm>
              <a:off x="939713" y="2512378"/>
              <a:ext cx="7808752" cy="62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400" dirty="0">
                  <a:solidFill>
                    <a:schemeClr val="tx1">
                      <a:lumMod val="75000"/>
                      <a:lumOff val="25000"/>
                    </a:schemeClr>
                  </a:solidFill>
                  <a:cs typeface="Times New Roman" panose="02020603050405020304" pitchFamily="18" charset="0"/>
                </a:rPr>
                <a:t>Refers to productivity and the hazards, environment, nature and demands of the job </a:t>
              </a:r>
            </a:p>
          </p:txBody>
        </p:sp>
      </p:grpSp>
      <p:grpSp>
        <p:nvGrpSpPr>
          <p:cNvPr id="10" name="Group 9">
            <a:extLst>
              <a:ext uri="{FF2B5EF4-FFF2-40B4-BE49-F238E27FC236}">
                <a16:creationId xmlns:a16="http://schemas.microsoft.com/office/drawing/2014/main" xmlns="" id="{B95DA94E-02A0-4C6E-B1C4-D626CE60331F}"/>
              </a:ext>
            </a:extLst>
          </p:cNvPr>
          <p:cNvGrpSpPr/>
          <p:nvPr/>
        </p:nvGrpSpPr>
        <p:grpSpPr>
          <a:xfrm>
            <a:off x="939712" y="3044591"/>
            <a:ext cx="11138941" cy="1433541"/>
            <a:chOff x="939712" y="3005091"/>
            <a:chExt cx="11138941" cy="1433541"/>
          </a:xfrm>
        </p:grpSpPr>
        <p:sp>
          <p:nvSpPr>
            <p:cNvPr id="11" name="Rounded Rectangle 6">
              <a:extLst>
                <a:ext uri="{FF2B5EF4-FFF2-40B4-BE49-F238E27FC236}">
                  <a16:creationId xmlns:a16="http://schemas.microsoft.com/office/drawing/2014/main" xmlns="" id="{82CE7713-A0CF-4367-9984-48621C93192F}"/>
                </a:ext>
              </a:extLst>
            </p:cNvPr>
            <p:cNvSpPr/>
            <p:nvPr/>
          </p:nvSpPr>
          <p:spPr>
            <a:xfrm>
              <a:off x="939714" y="3005091"/>
              <a:ext cx="1645921" cy="70306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SAFETY</a:t>
              </a:r>
            </a:p>
          </p:txBody>
        </p:sp>
        <p:sp>
          <p:nvSpPr>
            <p:cNvPr id="12" name="Content Placeholder 2">
              <a:extLst>
                <a:ext uri="{FF2B5EF4-FFF2-40B4-BE49-F238E27FC236}">
                  <a16:creationId xmlns:a16="http://schemas.microsoft.com/office/drawing/2014/main" xmlns="" id="{E9552D68-85BE-407E-BD16-2E83A464AB6B}"/>
                </a:ext>
              </a:extLst>
            </p:cNvPr>
            <p:cNvSpPr txBox="1">
              <a:spLocks/>
            </p:cNvSpPr>
            <p:nvPr/>
          </p:nvSpPr>
          <p:spPr>
            <a:xfrm>
              <a:off x="939712" y="3874539"/>
              <a:ext cx="11138941" cy="56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400" dirty="0">
                  <a:solidFill>
                    <a:schemeClr val="tx1">
                      <a:lumMod val="75000"/>
                      <a:lumOff val="25000"/>
                    </a:schemeClr>
                  </a:solidFill>
                  <a:cs typeface="Times New Roman" panose="02020603050405020304" pitchFamily="18" charset="0"/>
                </a:rPr>
                <a:t>Refers to accidents at the workplace</a:t>
              </a:r>
            </a:p>
          </p:txBody>
        </p:sp>
      </p:grpSp>
      <p:sp>
        <p:nvSpPr>
          <p:cNvPr id="3" name="Slide Number Placeholder 2">
            <a:extLst>
              <a:ext uri="{FF2B5EF4-FFF2-40B4-BE49-F238E27FC236}">
                <a16:creationId xmlns:a16="http://schemas.microsoft.com/office/drawing/2014/main" xmlns="" id="{AFBBE0AD-FEDD-45A1-845D-57E0F521E1EF}"/>
              </a:ext>
            </a:extLst>
          </p:cNvPr>
          <p:cNvSpPr>
            <a:spLocks noGrp="1"/>
          </p:cNvSpPr>
          <p:nvPr>
            <p:ph type="sldNum" sz="quarter" idx="11"/>
          </p:nvPr>
        </p:nvSpPr>
        <p:spPr/>
        <p:txBody>
          <a:bodyPr/>
          <a:lstStyle/>
          <a:p>
            <a:pPr>
              <a:defRPr/>
            </a:pPr>
            <a:fld id="{3E879C9F-D129-4F8C-A7F8-6FA0BC02987E}" type="slidenum">
              <a:rPr lang="en-SG" smtClean="0"/>
              <a:pPr>
                <a:defRPr/>
              </a:pPr>
              <a:t>32</a:t>
            </a:fld>
            <a:r>
              <a:rPr lang="en-SG" dirty="0"/>
              <a:t>/14</a:t>
            </a:r>
          </a:p>
        </p:txBody>
      </p:sp>
      <p:sp>
        <p:nvSpPr>
          <p:cNvPr id="14" name="Oval 13"/>
          <p:cNvSpPr/>
          <p:nvPr/>
        </p:nvSpPr>
        <p:spPr>
          <a:xfrm>
            <a:off x="287524" y="227592"/>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17</a:t>
            </a:r>
            <a:endParaRPr lang="en-US" dirty="0"/>
          </a:p>
        </p:txBody>
      </p:sp>
    </p:spTree>
    <p:extLst>
      <p:ext uri="{BB962C8B-B14F-4D97-AF65-F5344CB8AC3E}">
        <p14:creationId xmlns:p14="http://schemas.microsoft.com/office/powerpoint/2010/main" val="21597257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8ADAA-E2D4-4920-8F6B-85DA1868012F}"/>
              </a:ext>
            </a:extLst>
          </p:cNvPr>
          <p:cNvSpPr>
            <a:spLocks noGrp="1"/>
          </p:cNvSpPr>
          <p:nvPr>
            <p:ph type="title"/>
          </p:nvPr>
        </p:nvSpPr>
        <p:spPr>
          <a:xfrm>
            <a:off x="457200" y="162600"/>
            <a:ext cx="8229600" cy="1143000"/>
          </a:xfrm>
        </p:spPr>
        <p:txBody>
          <a:bodyPr>
            <a:normAutofit fontScale="90000"/>
          </a:bodyPr>
          <a:lstStyle/>
          <a:p>
            <a:r>
              <a:rPr lang="en-SG" dirty="0"/>
              <a:t>Interaction 1 – How does Health impact Work</a:t>
            </a:r>
          </a:p>
        </p:txBody>
      </p:sp>
      <p:sp>
        <p:nvSpPr>
          <p:cNvPr id="6" name="Content Placeholder 2">
            <a:extLst>
              <a:ext uri="{FF2B5EF4-FFF2-40B4-BE49-F238E27FC236}">
                <a16:creationId xmlns:a16="http://schemas.microsoft.com/office/drawing/2014/main" xmlns="" id="{5A73008C-E336-4632-BF84-4924F8F416CA}"/>
              </a:ext>
            </a:extLst>
          </p:cNvPr>
          <p:cNvSpPr txBox="1">
            <a:spLocks/>
          </p:cNvSpPr>
          <p:nvPr/>
        </p:nvSpPr>
        <p:spPr bwMode="auto">
          <a:xfrm>
            <a:off x="581785" y="2113049"/>
            <a:ext cx="8458939"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SG" i="1" dirty="0">
                <a:cs typeface="Times New Roman" panose="02020603050405020304" pitchFamily="18" charset="0"/>
              </a:rPr>
              <a:t>This interaction refers to the effect of worker health on workplace productivity</a:t>
            </a:r>
          </a:p>
          <a:p>
            <a:pPr marL="0" indent="0">
              <a:buFont typeface="Arial" panose="020B0604020202020204" pitchFamily="34" charset="0"/>
              <a:buNone/>
            </a:pPr>
            <a:endParaRPr lang="en-SG"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xmlns="" id="{59420EB6-9A20-4B6B-A629-AF1FC5341488}"/>
              </a:ext>
            </a:extLst>
          </p:cNvPr>
          <p:cNvGrpSpPr/>
          <p:nvPr/>
        </p:nvGrpSpPr>
        <p:grpSpPr>
          <a:xfrm>
            <a:off x="95859" y="3160789"/>
            <a:ext cx="8915334" cy="2302415"/>
            <a:chOff x="-118626" y="3146722"/>
            <a:chExt cx="8915334" cy="2302415"/>
          </a:xfrm>
        </p:grpSpPr>
        <p:sp>
          <p:nvSpPr>
            <p:cNvPr id="8" name="Rounded Rectangle 4">
              <a:extLst>
                <a:ext uri="{FF2B5EF4-FFF2-40B4-BE49-F238E27FC236}">
                  <a16:creationId xmlns:a16="http://schemas.microsoft.com/office/drawing/2014/main" xmlns="" id="{AF8496FA-E2BF-45B0-ACAF-FD4B4920F9B9}"/>
                </a:ext>
              </a:extLst>
            </p:cNvPr>
            <p:cNvSpPr/>
            <p:nvPr/>
          </p:nvSpPr>
          <p:spPr>
            <a:xfrm>
              <a:off x="-118626" y="3146722"/>
              <a:ext cx="4404133" cy="228443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tx1"/>
                  </a:solidFill>
                  <a:cs typeface="Times New Roman" panose="02020603050405020304" pitchFamily="18" charset="0"/>
                </a:rPr>
                <a:t>Positive:</a:t>
              </a:r>
            </a:p>
            <a:p>
              <a:pPr algn="ctr"/>
              <a:r>
                <a:rPr lang="en-SG" sz="2400" dirty="0">
                  <a:solidFill>
                    <a:schemeClr val="tx1"/>
                  </a:solidFill>
                  <a:cs typeface="Times New Roman" panose="02020603050405020304" pitchFamily="18" charset="0"/>
                </a:rPr>
                <a:t>A healthy worker has less sickness absence and more workplace productivity</a:t>
              </a:r>
            </a:p>
          </p:txBody>
        </p:sp>
        <p:sp>
          <p:nvSpPr>
            <p:cNvPr id="9" name="Rounded Rectangle 5">
              <a:extLst>
                <a:ext uri="{FF2B5EF4-FFF2-40B4-BE49-F238E27FC236}">
                  <a16:creationId xmlns:a16="http://schemas.microsoft.com/office/drawing/2014/main" xmlns="" id="{6E3442EE-AAD1-41FA-80A4-42F3AE33AE4D}"/>
                </a:ext>
              </a:extLst>
            </p:cNvPr>
            <p:cNvSpPr/>
            <p:nvPr/>
          </p:nvSpPr>
          <p:spPr>
            <a:xfrm>
              <a:off x="4378026" y="3146723"/>
              <a:ext cx="4418682" cy="230241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bg1"/>
                  </a:solidFill>
                  <a:cs typeface="Times New Roman" panose="02020603050405020304" pitchFamily="18" charset="0"/>
                </a:rPr>
                <a:t>Negative:</a:t>
              </a:r>
            </a:p>
            <a:p>
              <a:pPr algn="ctr"/>
              <a:r>
                <a:rPr lang="en-SG" sz="2400" dirty="0">
                  <a:solidFill>
                    <a:schemeClr val="bg1"/>
                  </a:solidFill>
                  <a:cs typeface="Times New Roman" panose="02020603050405020304" pitchFamily="18" charset="0"/>
                </a:rPr>
                <a:t>A worker with unassessed/uncontrolled disability/medical conditions increases sickness absence and reduces workplace productivity</a:t>
              </a:r>
            </a:p>
          </p:txBody>
        </p:sp>
      </p:grpSp>
      <p:sp>
        <p:nvSpPr>
          <p:cNvPr id="10" name="Rounded Rectangle 5">
            <a:extLst>
              <a:ext uri="{FF2B5EF4-FFF2-40B4-BE49-F238E27FC236}">
                <a16:creationId xmlns:a16="http://schemas.microsoft.com/office/drawing/2014/main" xmlns="" id="{06890C54-8603-41C3-BF51-51A248EF237D}"/>
              </a:ext>
            </a:extLst>
          </p:cNvPr>
          <p:cNvSpPr/>
          <p:nvPr/>
        </p:nvSpPr>
        <p:spPr>
          <a:xfrm>
            <a:off x="1742788" y="1274368"/>
            <a:ext cx="1645921" cy="703067"/>
          </a:xfrm>
          <a:prstGeom prst="roundRect">
            <a:avLst/>
          </a:prstGeom>
          <a:solidFill>
            <a:srgbClr val="D17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HEALTH</a:t>
            </a:r>
            <a:endParaRPr lang="en-SG" sz="2400" b="1" u="sng" dirty="0">
              <a:cs typeface="Times New Roman" panose="02020603050405020304" pitchFamily="18" charset="0"/>
            </a:endParaRPr>
          </a:p>
        </p:txBody>
      </p:sp>
      <p:sp>
        <p:nvSpPr>
          <p:cNvPr id="11" name="Rounded Rectangle 4">
            <a:extLst>
              <a:ext uri="{FF2B5EF4-FFF2-40B4-BE49-F238E27FC236}">
                <a16:creationId xmlns:a16="http://schemas.microsoft.com/office/drawing/2014/main" xmlns="" id="{CD85FBE4-818C-4412-AC07-FCBC283E48DE}"/>
              </a:ext>
            </a:extLst>
          </p:cNvPr>
          <p:cNvSpPr/>
          <p:nvPr/>
        </p:nvSpPr>
        <p:spPr>
          <a:xfrm>
            <a:off x="4886121" y="1274367"/>
            <a:ext cx="1645921" cy="70306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WORK</a:t>
            </a:r>
          </a:p>
        </p:txBody>
      </p:sp>
      <p:sp>
        <p:nvSpPr>
          <p:cNvPr id="12" name="Arrow: Right 11">
            <a:extLst>
              <a:ext uri="{FF2B5EF4-FFF2-40B4-BE49-F238E27FC236}">
                <a16:creationId xmlns:a16="http://schemas.microsoft.com/office/drawing/2014/main" xmlns="" id="{BE410F41-D4A1-4CC0-AE02-260F9383F745}"/>
              </a:ext>
            </a:extLst>
          </p:cNvPr>
          <p:cNvSpPr/>
          <p:nvPr/>
        </p:nvSpPr>
        <p:spPr>
          <a:xfrm>
            <a:off x="3597355" y="1441215"/>
            <a:ext cx="1080120" cy="42517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Slide Number Placeholder 2">
            <a:extLst>
              <a:ext uri="{FF2B5EF4-FFF2-40B4-BE49-F238E27FC236}">
                <a16:creationId xmlns:a16="http://schemas.microsoft.com/office/drawing/2014/main" xmlns="" id="{C1CF40B2-880D-4707-94CB-7AF7B74A7556}"/>
              </a:ext>
            </a:extLst>
          </p:cNvPr>
          <p:cNvSpPr>
            <a:spLocks noGrp="1"/>
          </p:cNvSpPr>
          <p:nvPr>
            <p:ph type="sldNum" sz="quarter" idx="11"/>
          </p:nvPr>
        </p:nvSpPr>
        <p:spPr/>
        <p:txBody>
          <a:bodyPr/>
          <a:lstStyle/>
          <a:p>
            <a:pPr>
              <a:defRPr/>
            </a:pPr>
            <a:fld id="{3E879C9F-D129-4F8C-A7F8-6FA0BC02987E}" type="slidenum">
              <a:rPr lang="en-SG" smtClean="0"/>
              <a:pPr>
                <a:defRPr/>
              </a:pPr>
              <a:t>33</a:t>
            </a:fld>
            <a:r>
              <a:rPr lang="en-SG" dirty="0"/>
              <a:t>/14</a:t>
            </a:r>
          </a:p>
        </p:txBody>
      </p:sp>
      <p:sp>
        <p:nvSpPr>
          <p:cNvPr id="14" name="Oval 13"/>
          <p:cNvSpPr/>
          <p:nvPr/>
        </p:nvSpPr>
        <p:spPr>
          <a:xfrm>
            <a:off x="258568" y="768411"/>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17</a:t>
            </a:r>
            <a:endParaRPr lang="en-US" dirty="0"/>
          </a:p>
        </p:txBody>
      </p:sp>
    </p:spTree>
    <p:extLst>
      <p:ext uri="{BB962C8B-B14F-4D97-AF65-F5344CB8AC3E}">
        <p14:creationId xmlns:p14="http://schemas.microsoft.com/office/powerpoint/2010/main" val="20240047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xmlns="" id="{453FB8A7-59CF-450E-B41C-324EA61CCF1E}"/>
              </a:ext>
            </a:extLst>
          </p:cNvPr>
          <p:cNvSpPr>
            <a:spLocks noGrp="1"/>
          </p:cNvSpPr>
          <p:nvPr>
            <p:ph type="title"/>
          </p:nvPr>
        </p:nvSpPr>
        <p:spPr>
          <a:xfrm>
            <a:off x="457200" y="162600"/>
            <a:ext cx="8229600" cy="1143000"/>
          </a:xfrm>
        </p:spPr>
        <p:txBody>
          <a:bodyPr>
            <a:normAutofit fontScale="90000"/>
          </a:bodyPr>
          <a:lstStyle/>
          <a:p>
            <a:r>
              <a:rPr lang="en-SG" dirty="0"/>
              <a:t>Interaction 2 – How does Work impact Health</a:t>
            </a:r>
          </a:p>
        </p:txBody>
      </p:sp>
      <p:sp>
        <p:nvSpPr>
          <p:cNvPr id="32" name="Content Placeholder 2">
            <a:extLst>
              <a:ext uri="{FF2B5EF4-FFF2-40B4-BE49-F238E27FC236}">
                <a16:creationId xmlns:a16="http://schemas.microsoft.com/office/drawing/2014/main" xmlns="" id="{E2BA222D-E02D-4A52-80BE-7AE68D28E4A6}"/>
              </a:ext>
            </a:extLst>
          </p:cNvPr>
          <p:cNvSpPr txBox="1">
            <a:spLocks/>
          </p:cNvSpPr>
          <p:nvPr/>
        </p:nvSpPr>
        <p:spPr bwMode="auto">
          <a:xfrm>
            <a:off x="581785" y="2113049"/>
            <a:ext cx="8458939"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SG" i="1" dirty="0">
                <a:cs typeface="Times New Roman" panose="02020603050405020304" pitchFamily="18" charset="0"/>
              </a:rPr>
              <a:t>This interaction refers to the effect of work hazards, processes, demands and the work environment on worker health (e.g. Occupational Diseases, Work related diseases etc.)</a:t>
            </a:r>
          </a:p>
          <a:p>
            <a:pPr marL="0" indent="0">
              <a:buFont typeface="Arial" panose="020B0604020202020204" pitchFamily="34" charset="0"/>
              <a:buNone/>
            </a:pPr>
            <a:endParaRPr lang="en-SG"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xmlns="" id="{941AAE1B-8A78-4AB3-AF24-865D77437DCD}"/>
              </a:ext>
            </a:extLst>
          </p:cNvPr>
          <p:cNvGrpSpPr/>
          <p:nvPr/>
        </p:nvGrpSpPr>
        <p:grpSpPr>
          <a:xfrm>
            <a:off x="188379" y="3414996"/>
            <a:ext cx="8837578" cy="2606292"/>
            <a:chOff x="-26106" y="3400929"/>
            <a:chExt cx="8837578" cy="2606292"/>
          </a:xfrm>
        </p:grpSpPr>
        <p:sp>
          <p:nvSpPr>
            <p:cNvPr id="34" name="Rounded Rectangle 4">
              <a:extLst>
                <a:ext uri="{FF2B5EF4-FFF2-40B4-BE49-F238E27FC236}">
                  <a16:creationId xmlns:a16="http://schemas.microsoft.com/office/drawing/2014/main" xmlns="" id="{176DCE26-E7AC-4C8D-B3C7-E8A853D0B6AC}"/>
                </a:ext>
              </a:extLst>
            </p:cNvPr>
            <p:cNvSpPr/>
            <p:nvPr/>
          </p:nvSpPr>
          <p:spPr>
            <a:xfrm>
              <a:off x="-26106" y="3411363"/>
              <a:ext cx="4311614" cy="259585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tx1"/>
                  </a:solidFill>
                  <a:cs typeface="Times New Roman" panose="02020603050405020304" pitchFamily="18" charset="0"/>
                </a:rPr>
                <a:t>Positive:</a:t>
              </a:r>
            </a:p>
            <a:p>
              <a:pPr algn="ctr"/>
              <a:r>
                <a:rPr lang="en-SG" sz="2400" dirty="0">
                  <a:solidFill>
                    <a:schemeClr val="tx1"/>
                  </a:solidFill>
                  <a:cs typeface="Times New Roman" panose="02020603050405020304" pitchFamily="18" charset="0"/>
                </a:rPr>
                <a:t>A safe work environment with control of work hazards, reasonable work demands and safe work processes protects worker health</a:t>
              </a:r>
            </a:p>
          </p:txBody>
        </p:sp>
        <p:sp>
          <p:nvSpPr>
            <p:cNvPr id="35" name="Rounded Rectangle 5">
              <a:extLst>
                <a:ext uri="{FF2B5EF4-FFF2-40B4-BE49-F238E27FC236}">
                  <a16:creationId xmlns:a16="http://schemas.microsoft.com/office/drawing/2014/main" xmlns="" id="{0F024B46-153E-493F-A6E6-B0DBBCB3E700}"/>
                </a:ext>
              </a:extLst>
            </p:cNvPr>
            <p:cNvSpPr/>
            <p:nvPr/>
          </p:nvSpPr>
          <p:spPr>
            <a:xfrm>
              <a:off x="4462989" y="3400929"/>
              <a:ext cx="4348483" cy="26062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bg1"/>
                  </a:solidFill>
                  <a:cs typeface="Times New Roman" panose="02020603050405020304" pitchFamily="18" charset="0"/>
                </a:rPr>
                <a:t>Negative:</a:t>
              </a:r>
            </a:p>
            <a:p>
              <a:pPr algn="ctr"/>
              <a:r>
                <a:rPr lang="en-SG" sz="2400" dirty="0">
                  <a:solidFill>
                    <a:schemeClr val="bg1"/>
                  </a:solidFill>
                  <a:cs typeface="Times New Roman" panose="02020603050405020304" pitchFamily="18" charset="0"/>
                </a:rPr>
                <a:t>An unsafe work environment with poorly controlled work hazards, unreasonable work demands and unsafe work processes is harmful to worker health</a:t>
              </a:r>
            </a:p>
          </p:txBody>
        </p:sp>
      </p:grpSp>
      <p:sp>
        <p:nvSpPr>
          <p:cNvPr id="36" name="Rounded Rectangle 5">
            <a:extLst>
              <a:ext uri="{FF2B5EF4-FFF2-40B4-BE49-F238E27FC236}">
                <a16:creationId xmlns:a16="http://schemas.microsoft.com/office/drawing/2014/main" xmlns="" id="{FAA86C49-CA91-461C-A7B7-B95481A15187}"/>
              </a:ext>
            </a:extLst>
          </p:cNvPr>
          <p:cNvSpPr/>
          <p:nvPr/>
        </p:nvSpPr>
        <p:spPr>
          <a:xfrm>
            <a:off x="1742788" y="1274368"/>
            <a:ext cx="1645921" cy="703067"/>
          </a:xfrm>
          <a:prstGeom prst="roundRect">
            <a:avLst/>
          </a:prstGeom>
          <a:solidFill>
            <a:srgbClr val="D17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HEALTH</a:t>
            </a:r>
            <a:endParaRPr lang="en-SG" sz="2400" b="1" u="sng" dirty="0">
              <a:cs typeface="Times New Roman" panose="02020603050405020304" pitchFamily="18" charset="0"/>
            </a:endParaRPr>
          </a:p>
        </p:txBody>
      </p:sp>
      <p:sp>
        <p:nvSpPr>
          <p:cNvPr id="37" name="Rounded Rectangle 4">
            <a:extLst>
              <a:ext uri="{FF2B5EF4-FFF2-40B4-BE49-F238E27FC236}">
                <a16:creationId xmlns:a16="http://schemas.microsoft.com/office/drawing/2014/main" xmlns="" id="{B166ACFC-9FA8-40D2-9D2E-4AEFE3FF4C57}"/>
              </a:ext>
            </a:extLst>
          </p:cNvPr>
          <p:cNvSpPr/>
          <p:nvPr/>
        </p:nvSpPr>
        <p:spPr>
          <a:xfrm>
            <a:off x="4886121" y="1274367"/>
            <a:ext cx="1645921" cy="70306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WORK</a:t>
            </a:r>
          </a:p>
        </p:txBody>
      </p:sp>
      <p:sp>
        <p:nvSpPr>
          <p:cNvPr id="38" name="Arrow: Right 37">
            <a:extLst>
              <a:ext uri="{FF2B5EF4-FFF2-40B4-BE49-F238E27FC236}">
                <a16:creationId xmlns:a16="http://schemas.microsoft.com/office/drawing/2014/main" xmlns="" id="{E25735F2-391B-47D5-881A-8E3B15E72CCF}"/>
              </a:ext>
            </a:extLst>
          </p:cNvPr>
          <p:cNvSpPr/>
          <p:nvPr/>
        </p:nvSpPr>
        <p:spPr>
          <a:xfrm rot="10800000">
            <a:off x="3597355" y="1441215"/>
            <a:ext cx="1080120" cy="42517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Slide Number Placeholder 1">
            <a:extLst>
              <a:ext uri="{FF2B5EF4-FFF2-40B4-BE49-F238E27FC236}">
                <a16:creationId xmlns:a16="http://schemas.microsoft.com/office/drawing/2014/main" xmlns="" id="{43FDB277-AC13-47BB-BD24-AE2F41E9EBDA}"/>
              </a:ext>
            </a:extLst>
          </p:cNvPr>
          <p:cNvSpPr>
            <a:spLocks noGrp="1"/>
          </p:cNvSpPr>
          <p:nvPr>
            <p:ph type="sldNum" sz="quarter" idx="11"/>
          </p:nvPr>
        </p:nvSpPr>
        <p:spPr/>
        <p:txBody>
          <a:bodyPr/>
          <a:lstStyle/>
          <a:p>
            <a:pPr>
              <a:defRPr/>
            </a:pPr>
            <a:fld id="{3E879C9F-D129-4F8C-A7F8-6FA0BC02987E}" type="slidenum">
              <a:rPr lang="en-SG" smtClean="0"/>
              <a:pPr>
                <a:defRPr/>
              </a:pPr>
              <a:t>34</a:t>
            </a:fld>
            <a:r>
              <a:rPr lang="en-SG" dirty="0"/>
              <a:t>/14</a:t>
            </a:r>
          </a:p>
        </p:txBody>
      </p:sp>
      <p:sp>
        <p:nvSpPr>
          <p:cNvPr id="12" name="Oval 11"/>
          <p:cNvSpPr/>
          <p:nvPr/>
        </p:nvSpPr>
        <p:spPr>
          <a:xfrm>
            <a:off x="257749" y="725336"/>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17</a:t>
            </a:r>
            <a:endParaRPr lang="en-US" dirty="0"/>
          </a:p>
        </p:txBody>
      </p:sp>
    </p:spTree>
    <p:extLst>
      <p:ext uri="{BB962C8B-B14F-4D97-AF65-F5344CB8AC3E}">
        <p14:creationId xmlns:p14="http://schemas.microsoft.com/office/powerpoint/2010/main" val="27991774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xmlns="" id="{7DFE3486-00CB-4A4A-BED8-5F94BBB1AFAA}"/>
              </a:ext>
            </a:extLst>
          </p:cNvPr>
          <p:cNvSpPr>
            <a:spLocks noGrp="1"/>
          </p:cNvSpPr>
          <p:nvPr>
            <p:ph type="title"/>
          </p:nvPr>
        </p:nvSpPr>
        <p:spPr>
          <a:xfrm>
            <a:off x="457200" y="162600"/>
            <a:ext cx="8229600" cy="1143000"/>
          </a:xfrm>
        </p:spPr>
        <p:txBody>
          <a:bodyPr>
            <a:normAutofit fontScale="90000"/>
          </a:bodyPr>
          <a:lstStyle/>
          <a:p>
            <a:r>
              <a:rPr lang="en-SG" dirty="0"/>
              <a:t>Interaction 3 – How does Safety impact Health</a:t>
            </a:r>
          </a:p>
        </p:txBody>
      </p:sp>
      <p:sp>
        <p:nvSpPr>
          <p:cNvPr id="26" name="Content Placeholder 2">
            <a:extLst>
              <a:ext uri="{FF2B5EF4-FFF2-40B4-BE49-F238E27FC236}">
                <a16:creationId xmlns:a16="http://schemas.microsoft.com/office/drawing/2014/main" xmlns="" id="{6A8026F5-4CC2-412B-B238-73A91AA22B9A}"/>
              </a:ext>
            </a:extLst>
          </p:cNvPr>
          <p:cNvSpPr txBox="1">
            <a:spLocks/>
          </p:cNvSpPr>
          <p:nvPr/>
        </p:nvSpPr>
        <p:spPr bwMode="auto">
          <a:xfrm>
            <a:off x="581785" y="2113049"/>
            <a:ext cx="8458939"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SG" i="1" dirty="0">
                <a:cs typeface="Times New Roman" panose="02020603050405020304" pitchFamily="18" charset="0"/>
              </a:rPr>
              <a:t>This interaction refers to the impact of workplace accidents on worker health </a:t>
            </a:r>
            <a:endParaRPr lang="en-SG" dirty="0">
              <a:cs typeface="Times New Roman" panose="02020603050405020304" pitchFamily="18" charset="0"/>
            </a:endParaRPr>
          </a:p>
          <a:p>
            <a:pPr marL="0" indent="0">
              <a:buFont typeface="Arial" panose="020B0604020202020204" pitchFamily="34" charset="0"/>
              <a:buNone/>
            </a:pPr>
            <a:endParaRPr lang="en-SG" dirty="0">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xmlns="" id="{F229CB5A-43CA-4064-86ED-DDEC570730F6}"/>
              </a:ext>
            </a:extLst>
          </p:cNvPr>
          <p:cNvGrpSpPr/>
          <p:nvPr/>
        </p:nvGrpSpPr>
        <p:grpSpPr>
          <a:xfrm>
            <a:off x="95859" y="3160789"/>
            <a:ext cx="8915334" cy="2302415"/>
            <a:chOff x="-118626" y="3146722"/>
            <a:chExt cx="8915334" cy="2302415"/>
          </a:xfrm>
        </p:grpSpPr>
        <p:sp>
          <p:nvSpPr>
            <p:cNvPr id="28" name="Rounded Rectangle 4">
              <a:extLst>
                <a:ext uri="{FF2B5EF4-FFF2-40B4-BE49-F238E27FC236}">
                  <a16:creationId xmlns:a16="http://schemas.microsoft.com/office/drawing/2014/main" xmlns="" id="{198C5CE1-957D-475A-936E-4D1BC1047824}"/>
                </a:ext>
              </a:extLst>
            </p:cNvPr>
            <p:cNvSpPr/>
            <p:nvPr/>
          </p:nvSpPr>
          <p:spPr>
            <a:xfrm>
              <a:off x="-118626" y="3146722"/>
              <a:ext cx="4404133" cy="228443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tx1"/>
                  </a:solidFill>
                  <a:cs typeface="Times New Roman" panose="02020603050405020304" pitchFamily="18" charset="0"/>
                </a:rPr>
                <a:t>Positive:</a:t>
              </a:r>
            </a:p>
            <a:p>
              <a:pPr algn="ctr"/>
              <a:r>
                <a:rPr lang="en-SG" sz="2400" dirty="0">
                  <a:solidFill>
                    <a:schemeClr val="tx1"/>
                  </a:solidFill>
                  <a:cs typeface="Times New Roman" panose="02020603050405020304" pitchFamily="18" charset="0"/>
                </a:rPr>
                <a:t>The absence of workplace accidents protects worker health </a:t>
              </a:r>
            </a:p>
          </p:txBody>
        </p:sp>
        <p:sp>
          <p:nvSpPr>
            <p:cNvPr id="29" name="Rounded Rectangle 5">
              <a:extLst>
                <a:ext uri="{FF2B5EF4-FFF2-40B4-BE49-F238E27FC236}">
                  <a16:creationId xmlns:a16="http://schemas.microsoft.com/office/drawing/2014/main" xmlns="" id="{AFFCB709-9EED-40C1-AE2D-D1F7AC46AC13}"/>
                </a:ext>
              </a:extLst>
            </p:cNvPr>
            <p:cNvSpPr/>
            <p:nvPr/>
          </p:nvSpPr>
          <p:spPr>
            <a:xfrm>
              <a:off x="4378026" y="3146723"/>
              <a:ext cx="4418682" cy="230241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bg1"/>
                  </a:solidFill>
                  <a:cs typeface="Times New Roman" panose="02020603050405020304" pitchFamily="18" charset="0"/>
                </a:rPr>
                <a:t>Negative:</a:t>
              </a:r>
            </a:p>
            <a:p>
              <a:pPr algn="ctr"/>
              <a:r>
                <a:rPr lang="en-SG" sz="2400" dirty="0">
                  <a:solidFill>
                    <a:schemeClr val="bg1"/>
                  </a:solidFill>
                  <a:cs typeface="Times New Roman" panose="02020603050405020304" pitchFamily="18" charset="0"/>
                </a:rPr>
                <a:t>Workplace accidents are harmful to worker health</a:t>
              </a:r>
            </a:p>
          </p:txBody>
        </p:sp>
      </p:grpSp>
      <p:sp>
        <p:nvSpPr>
          <p:cNvPr id="30" name="Rounded Rectangle 5">
            <a:extLst>
              <a:ext uri="{FF2B5EF4-FFF2-40B4-BE49-F238E27FC236}">
                <a16:creationId xmlns:a16="http://schemas.microsoft.com/office/drawing/2014/main" xmlns="" id="{1DFED251-1D6B-45FE-9779-547655BBCCF3}"/>
              </a:ext>
            </a:extLst>
          </p:cNvPr>
          <p:cNvSpPr/>
          <p:nvPr/>
        </p:nvSpPr>
        <p:spPr>
          <a:xfrm>
            <a:off x="1742788" y="1274368"/>
            <a:ext cx="1645921" cy="70306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SAFETY</a:t>
            </a:r>
            <a:endParaRPr lang="en-SG" sz="2400" b="1" u="sng" dirty="0">
              <a:cs typeface="Times New Roman" panose="02020603050405020304" pitchFamily="18" charset="0"/>
            </a:endParaRPr>
          </a:p>
        </p:txBody>
      </p:sp>
      <p:sp>
        <p:nvSpPr>
          <p:cNvPr id="31" name="Rounded Rectangle 4">
            <a:extLst>
              <a:ext uri="{FF2B5EF4-FFF2-40B4-BE49-F238E27FC236}">
                <a16:creationId xmlns:a16="http://schemas.microsoft.com/office/drawing/2014/main" xmlns="" id="{D8F6BCD3-0D5B-4E88-A672-4982E93A2DD8}"/>
              </a:ext>
            </a:extLst>
          </p:cNvPr>
          <p:cNvSpPr/>
          <p:nvPr/>
        </p:nvSpPr>
        <p:spPr>
          <a:xfrm>
            <a:off x="4886121" y="1274367"/>
            <a:ext cx="1645921" cy="703067"/>
          </a:xfrm>
          <a:prstGeom prst="roundRect">
            <a:avLst/>
          </a:prstGeom>
          <a:solidFill>
            <a:srgbClr val="D17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HEALTH</a:t>
            </a:r>
          </a:p>
        </p:txBody>
      </p:sp>
      <p:sp>
        <p:nvSpPr>
          <p:cNvPr id="32" name="Arrow: Right 31">
            <a:extLst>
              <a:ext uri="{FF2B5EF4-FFF2-40B4-BE49-F238E27FC236}">
                <a16:creationId xmlns:a16="http://schemas.microsoft.com/office/drawing/2014/main" xmlns="" id="{3B218814-E6B8-4CC6-ADFD-A1E766D24DC4}"/>
              </a:ext>
            </a:extLst>
          </p:cNvPr>
          <p:cNvSpPr/>
          <p:nvPr/>
        </p:nvSpPr>
        <p:spPr>
          <a:xfrm>
            <a:off x="3597355" y="1441215"/>
            <a:ext cx="1080120" cy="42517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Slide Number Placeholder 1">
            <a:extLst>
              <a:ext uri="{FF2B5EF4-FFF2-40B4-BE49-F238E27FC236}">
                <a16:creationId xmlns:a16="http://schemas.microsoft.com/office/drawing/2014/main" xmlns="" id="{E5166112-4141-440C-B284-844BB0FD2464}"/>
              </a:ext>
            </a:extLst>
          </p:cNvPr>
          <p:cNvSpPr>
            <a:spLocks noGrp="1"/>
          </p:cNvSpPr>
          <p:nvPr>
            <p:ph type="sldNum" sz="quarter" idx="11"/>
          </p:nvPr>
        </p:nvSpPr>
        <p:spPr/>
        <p:txBody>
          <a:bodyPr/>
          <a:lstStyle/>
          <a:p>
            <a:pPr>
              <a:defRPr/>
            </a:pPr>
            <a:fld id="{3E879C9F-D129-4F8C-A7F8-6FA0BC02987E}" type="slidenum">
              <a:rPr lang="en-SG" smtClean="0"/>
              <a:pPr>
                <a:defRPr/>
              </a:pPr>
              <a:t>35</a:t>
            </a:fld>
            <a:r>
              <a:rPr lang="en-SG" dirty="0"/>
              <a:t>/14</a:t>
            </a:r>
          </a:p>
        </p:txBody>
      </p:sp>
      <p:sp>
        <p:nvSpPr>
          <p:cNvPr id="12" name="Oval 11"/>
          <p:cNvSpPr/>
          <p:nvPr/>
        </p:nvSpPr>
        <p:spPr>
          <a:xfrm>
            <a:off x="346010" y="861419"/>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17</a:t>
            </a:r>
            <a:endParaRPr lang="en-US" dirty="0"/>
          </a:p>
        </p:txBody>
      </p:sp>
    </p:spTree>
    <p:extLst>
      <p:ext uri="{BB962C8B-B14F-4D97-AF65-F5344CB8AC3E}">
        <p14:creationId xmlns:p14="http://schemas.microsoft.com/office/powerpoint/2010/main" val="13328523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0220D33B-FAFE-4980-B08C-14C3EA82EC29}"/>
              </a:ext>
            </a:extLst>
          </p:cNvPr>
          <p:cNvSpPr>
            <a:spLocks noGrp="1"/>
          </p:cNvSpPr>
          <p:nvPr>
            <p:ph type="title"/>
          </p:nvPr>
        </p:nvSpPr>
        <p:spPr>
          <a:xfrm>
            <a:off x="457200" y="162600"/>
            <a:ext cx="8229600" cy="1143000"/>
          </a:xfrm>
        </p:spPr>
        <p:txBody>
          <a:bodyPr>
            <a:normAutofit fontScale="90000"/>
          </a:bodyPr>
          <a:lstStyle/>
          <a:p>
            <a:r>
              <a:rPr lang="en-SG" dirty="0"/>
              <a:t>Interaction 4 – How does Health impact Safety</a:t>
            </a:r>
          </a:p>
        </p:txBody>
      </p:sp>
      <p:sp>
        <p:nvSpPr>
          <p:cNvPr id="6" name="Slide Number Placeholder 3">
            <a:extLst>
              <a:ext uri="{FF2B5EF4-FFF2-40B4-BE49-F238E27FC236}">
                <a16:creationId xmlns:a16="http://schemas.microsoft.com/office/drawing/2014/main" xmlns="" id="{ADA3E6C0-AB96-46CE-B879-7220250E5EE8}"/>
              </a:ext>
            </a:extLst>
          </p:cNvPr>
          <p:cNvSpPr txBox="1">
            <a:spLocks/>
          </p:cNvSpPr>
          <p:nvPr/>
        </p:nvSpPr>
        <p:spPr>
          <a:xfrm>
            <a:off x="6553200" y="6381328"/>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fld id="{3E879C9F-D129-4F8C-A7F8-6FA0BC02987E}" type="slidenum">
              <a:rPr lang="en-SG" smtClean="0"/>
              <a:pPr>
                <a:defRPr/>
              </a:pPr>
              <a:t>36</a:t>
            </a:fld>
            <a:endParaRPr lang="en-SG" dirty="0"/>
          </a:p>
        </p:txBody>
      </p:sp>
      <p:sp>
        <p:nvSpPr>
          <p:cNvPr id="7" name="Content Placeholder 2">
            <a:extLst>
              <a:ext uri="{FF2B5EF4-FFF2-40B4-BE49-F238E27FC236}">
                <a16:creationId xmlns:a16="http://schemas.microsoft.com/office/drawing/2014/main" xmlns="" id="{E1DF7E78-D03B-4AB0-9F23-AABA309FF0A3}"/>
              </a:ext>
            </a:extLst>
          </p:cNvPr>
          <p:cNvSpPr txBox="1">
            <a:spLocks/>
          </p:cNvSpPr>
          <p:nvPr/>
        </p:nvSpPr>
        <p:spPr bwMode="auto">
          <a:xfrm>
            <a:off x="581785" y="2113049"/>
            <a:ext cx="8458939"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SG" i="1" dirty="0">
                <a:cs typeface="Times New Roman" panose="02020603050405020304" pitchFamily="18" charset="0"/>
              </a:rPr>
              <a:t>This interaction refers to the disability or medical condition of the worker having an effect on the causation of  workplace accidents. </a:t>
            </a:r>
            <a:endParaRPr lang="en-SG" dirty="0">
              <a:cs typeface="Times New Roman" panose="02020603050405020304" pitchFamily="18" charset="0"/>
            </a:endParaRPr>
          </a:p>
          <a:p>
            <a:pPr marL="0" indent="0">
              <a:buFont typeface="Arial" panose="020B0604020202020204" pitchFamily="34" charset="0"/>
              <a:buNone/>
            </a:pPr>
            <a:endParaRPr lang="en-SG"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xmlns="" id="{06AB0316-DC5D-4C1E-91EA-ABF43D31FD32}"/>
              </a:ext>
            </a:extLst>
          </p:cNvPr>
          <p:cNvGrpSpPr/>
          <p:nvPr/>
        </p:nvGrpSpPr>
        <p:grpSpPr>
          <a:xfrm>
            <a:off x="95859" y="3160789"/>
            <a:ext cx="8915334" cy="2302415"/>
            <a:chOff x="-118626" y="3146722"/>
            <a:chExt cx="8915334" cy="2302415"/>
          </a:xfrm>
        </p:grpSpPr>
        <p:sp>
          <p:nvSpPr>
            <p:cNvPr id="9" name="Rounded Rectangle 4">
              <a:extLst>
                <a:ext uri="{FF2B5EF4-FFF2-40B4-BE49-F238E27FC236}">
                  <a16:creationId xmlns:a16="http://schemas.microsoft.com/office/drawing/2014/main" xmlns="" id="{DAC25405-0E76-404B-AC5B-D9796546B10F}"/>
                </a:ext>
              </a:extLst>
            </p:cNvPr>
            <p:cNvSpPr/>
            <p:nvPr/>
          </p:nvSpPr>
          <p:spPr>
            <a:xfrm>
              <a:off x="-118626" y="3146722"/>
              <a:ext cx="4404133" cy="228443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tx1"/>
                  </a:solidFill>
                  <a:cs typeface="Times New Roman" panose="02020603050405020304" pitchFamily="18" charset="0"/>
                </a:rPr>
                <a:t>Positive:</a:t>
              </a:r>
            </a:p>
            <a:p>
              <a:pPr algn="ctr"/>
              <a:r>
                <a:rPr lang="en-SG" sz="2400" dirty="0">
                  <a:solidFill>
                    <a:schemeClr val="tx1"/>
                  </a:solidFill>
                  <a:cs typeface="Times New Roman" panose="02020603050405020304" pitchFamily="18" charset="0"/>
                </a:rPr>
                <a:t>A healthy worker is less likely to cause workplace accidents</a:t>
              </a:r>
            </a:p>
          </p:txBody>
        </p:sp>
        <p:sp>
          <p:nvSpPr>
            <p:cNvPr id="10" name="Rounded Rectangle 5">
              <a:extLst>
                <a:ext uri="{FF2B5EF4-FFF2-40B4-BE49-F238E27FC236}">
                  <a16:creationId xmlns:a16="http://schemas.microsoft.com/office/drawing/2014/main" xmlns="" id="{D2585550-E1DA-4DD0-9983-25F6A77FD609}"/>
                </a:ext>
              </a:extLst>
            </p:cNvPr>
            <p:cNvSpPr/>
            <p:nvPr/>
          </p:nvSpPr>
          <p:spPr>
            <a:xfrm>
              <a:off x="4378026" y="3146723"/>
              <a:ext cx="4418682" cy="230241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bg1"/>
                  </a:solidFill>
                  <a:cs typeface="Times New Roman" panose="02020603050405020304" pitchFamily="18" charset="0"/>
                </a:rPr>
                <a:t>Negative:</a:t>
              </a:r>
            </a:p>
            <a:p>
              <a:pPr algn="ctr"/>
              <a:r>
                <a:rPr lang="en-SG" sz="2400" dirty="0">
                  <a:solidFill>
                    <a:schemeClr val="bg1"/>
                  </a:solidFill>
                  <a:cs typeface="Times New Roman" panose="02020603050405020304" pitchFamily="18" charset="0"/>
                </a:rPr>
                <a:t>A worker with unassessed/uncontrolled disability/medical conditions is more likely to cause workplace accidents</a:t>
              </a:r>
            </a:p>
          </p:txBody>
        </p:sp>
      </p:grpSp>
      <p:sp>
        <p:nvSpPr>
          <p:cNvPr id="11" name="Rounded Rectangle 5">
            <a:extLst>
              <a:ext uri="{FF2B5EF4-FFF2-40B4-BE49-F238E27FC236}">
                <a16:creationId xmlns:a16="http://schemas.microsoft.com/office/drawing/2014/main" xmlns="" id="{2578E7B9-A448-48DF-BF76-202F201F7063}"/>
              </a:ext>
            </a:extLst>
          </p:cNvPr>
          <p:cNvSpPr/>
          <p:nvPr/>
        </p:nvSpPr>
        <p:spPr>
          <a:xfrm>
            <a:off x="1742788" y="1274368"/>
            <a:ext cx="1645921" cy="70306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SAFETY</a:t>
            </a:r>
            <a:endParaRPr lang="en-SG" sz="2400" b="1" u="sng" dirty="0">
              <a:cs typeface="Times New Roman" panose="02020603050405020304" pitchFamily="18" charset="0"/>
            </a:endParaRPr>
          </a:p>
        </p:txBody>
      </p:sp>
      <p:sp>
        <p:nvSpPr>
          <p:cNvPr id="12" name="Rounded Rectangle 4">
            <a:extLst>
              <a:ext uri="{FF2B5EF4-FFF2-40B4-BE49-F238E27FC236}">
                <a16:creationId xmlns:a16="http://schemas.microsoft.com/office/drawing/2014/main" xmlns="" id="{CECC682E-5238-4B62-8C65-B8D234641335}"/>
              </a:ext>
            </a:extLst>
          </p:cNvPr>
          <p:cNvSpPr/>
          <p:nvPr/>
        </p:nvSpPr>
        <p:spPr>
          <a:xfrm>
            <a:off x="4886121" y="1274367"/>
            <a:ext cx="1645921" cy="703067"/>
          </a:xfrm>
          <a:prstGeom prst="roundRect">
            <a:avLst/>
          </a:prstGeom>
          <a:solidFill>
            <a:srgbClr val="D17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HEALTH</a:t>
            </a:r>
          </a:p>
        </p:txBody>
      </p:sp>
      <p:sp>
        <p:nvSpPr>
          <p:cNvPr id="13" name="Arrow: Right 12">
            <a:extLst>
              <a:ext uri="{FF2B5EF4-FFF2-40B4-BE49-F238E27FC236}">
                <a16:creationId xmlns:a16="http://schemas.microsoft.com/office/drawing/2014/main" xmlns="" id="{85ED4364-BFFB-415D-BE46-24BF9BA3C0A3}"/>
              </a:ext>
            </a:extLst>
          </p:cNvPr>
          <p:cNvSpPr/>
          <p:nvPr/>
        </p:nvSpPr>
        <p:spPr>
          <a:xfrm rot="10800000">
            <a:off x="3597355" y="1441215"/>
            <a:ext cx="1080120" cy="42517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Slide Number Placeholder 1">
            <a:extLst>
              <a:ext uri="{FF2B5EF4-FFF2-40B4-BE49-F238E27FC236}">
                <a16:creationId xmlns:a16="http://schemas.microsoft.com/office/drawing/2014/main" xmlns="" id="{8E0A111A-A121-4BEA-9340-C8FCAFBB68A7}"/>
              </a:ext>
            </a:extLst>
          </p:cNvPr>
          <p:cNvSpPr>
            <a:spLocks noGrp="1"/>
          </p:cNvSpPr>
          <p:nvPr>
            <p:ph type="sldNum" sz="quarter" idx="11"/>
          </p:nvPr>
        </p:nvSpPr>
        <p:spPr/>
        <p:txBody>
          <a:bodyPr/>
          <a:lstStyle/>
          <a:p>
            <a:pPr>
              <a:defRPr/>
            </a:pPr>
            <a:fld id="{3E879C9F-D129-4F8C-A7F8-6FA0BC02987E}" type="slidenum">
              <a:rPr lang="en-SG" smtClean="0"/>
              <a:pPr>
                <a:defRPr/>
              </a:pPr>
              <a:t>36</a:t>
            </a:fld>
            <a:r>
              <a:rPr lang="en-SG" dirty="0"/>
              <a:t>/14</a:t>
            </a:r>
          </a:p>
        </p:txBody>
      </p:sp>
      <p:sp>
        <p:nvSpPr>
          <p:cNvPr id="15" name="Oval 14"/>
          <p:cNvSpPr/>
          <p:nvPr/>
        </p:nvSpPr>
        <p:spPr>
          <a:xfrm>
            <a:off x="346010" y="843073"/>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17</a:t>
            </a:r>
            <a:endParaRPr lang="en-US" dirty="0"/>
          </a:p>
        </p:txBody>
      </p:sp>
    </p:spTree>
    <p:extLst>
      <p:ext uri="{BB962C8B-B14F-4D97-AF65-F5344CB8AC3E}">
        <p14:creationId xmlns:p14="http://schemas.microsoft.com/office/powerpoint/2010/main" val="18649793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xmlns="" id="{D1D95BB4-77D4-4DCD-BFB8-221CA5645D7A}"/>
              </a:ext>
            </a:extLst>
          </p:cNvPr>
          <p:cNvSpPr txBox="1">
            <a:spLocks/>
          </p:cNvSpPr>
          <p:nvPr/>
        </p:nvSpPr>
        <p:spPr bwMode="auto">
          <a:xfrm>
            <a:off x="457200" y="1626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kern="1200">
                <a:solidFill>
                  <a:srgbClr val="0070C0"/>
                </a:solidFill>
                <a:latin typeface="+mj-lt"/>
                <a:ea typeface="+mj-ea"/>
                <a:cs typeface="+mj-cs"/>
              </a:defRPr>
            </a:lvl1pPr>
            <a:lvl2pPr algn="ctr" rtl="0" eaLnBrk="0" fontAlgn="base" hangingPunct="0">
              <a:spcBef>
                <a:spcPct val="0"/>
              </a:spcBef>
              <a:spcAft>
                <a:spcPct val="0"/>
              </a:spcAft>
              <a:defRPr sz="4400">
                <a:solidFill>
                  <a:srgbClr val="002060"/>
                </a:solidFill>
                <a:latin typeface="Calibri" pitchFamily="34" charset="0"/>
              </a:defRPr>
            </a:lvl2pPr>
            <a:lvl3pPr algn="ctr" rtl="0" eaLnBrk="0" fontAlgn="base" hangingPunct="0">
              <a:spcBef>
                <a:spcPct val="0"/>
              </a:spcBef>
              <a:spcAft>
                <a:spcPct val="0"/>
              </a:spcAft>
              <a:defRPr sz="4400">
                <a:solidFill>
                  <a:srgbClr val="002060"/>
                </a:solidFill>
                <a:latin typeface="Calibri" pitchFamily="34" charset="0"/>
              </a:defRPr>
            </a:lvl3pPr>
            <a:lvl4pPr algn="ctr" rtl="0" eaLnBrk="0" fontAlgn="base" hangingPunct="0">
              <a:spcBef>
                <a:spcPct val="0"/>
              </a:spcBef>
              <a:spcAft>
                <a:spcPct val="0"/>
              </a:spcAft>
              <a:defRPr sz="4400">
                <a:solidFill>
                  <a:srgbClr val="002060"/>
                </a:solidFill>
                <a:latin typeface="Calibri" pitchFamily="34" charset="0"/>
              </a:defRPr>
            </a:lvl4pPr>
            <a:lvl5pPr algn="ctr" rtl="0" eaLnBrk="0" fontAlgn="base" hangingPunct="0">
              <a:spcBef>
                <a:spcPct val="0"/>
              </a:spcBef>
              <a:spcAft>
                <a:spcPct val="0"/>
              </a:spcAft>
              <a:defRPr sz="4400">
                <a:solidFill>
                  <a:srgbClr val="002060"/>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SG" sz="2800" dirty="0"/>
              <a:t>Interaction 5 – How does Work impact Safety</a:t>
            </a:r>
          </a:p>
        </p:txBody>
      </p:sp>
      <p:sp>
        <p:nvSpPr>
          <p:cNvPr id="21" name="Slide Number Placeholder 3">
            <a:extLst>
              <a:ext uri="{FF2B5EF4-FFF2-40B4-BE49-F238E27FC236}">
                <a16:creationId xmlns:a16="http://schemas.microsoft.com/office/drawing/2014/main" xmlns="" id="{2D623096-FF1A-4D8D-B574-CEC146B33B8E}"/>
              </a:ext>
            </a:extLst>
          </p:cNvPr>
          <p:cNvSpPr txBox="1">
            <a:spLocks/>
          </p:cNvSpPr>
          <p:nvPr/>
        </p:nvSpPr>
        <p:spPr>
          <a:xfrm>
            <a:off x="6553200" y="6381328"/>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fld id="{3E879C9F-D129-4F8C-A7F8-6FA0BC02987E}" type="slidenum">
              <a:rPr lang="en-SG" smtClean="0"/>
              <a:pPr>
                <a:defRPr/>
              </a:pPr>
              <a:t>37</a:t>
            </a:fld>
            <a:endParaRPr lang="en-SG" dirty="0"/>
          </a:p>
        </p:txBody>
      </p:sp>
      <p:sp>
        <p:nvSpPr>
          <p:cNvPr id="22" name="Content Placeholder 2">
            <a:extLst>
              <a:ext uri="{FF2B5EF4-FFF2-40B4-BE49-F238E27FC236}">
                <a16:creationId xmlns:a16="http://schemas.microsoft.com/office/drawing/2014/main" xmlns="" id="{0DFA3C66-F4A5-444D-9D6E-F3C87E947E11}"/>
              </a:ext>
            </a:extLst>
          </p:cNvPr>
          <p:cNvSpPr txBox="1">
            <a:spLocks/>
          </p:cNvSpPr>
          <p:nvPr/>
        </p:nvSpPr>
        <p:spPr bwMode="auto">
          <a:xfrm>
            <a:off x="581785" y="2113049"/>
            <a:ext cx="8458939"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SG" i="1" dirty="0">
                <a:cs typeface="Times New Roman" panose="02020603050405020304" pitchFamily="18" charset="0"/>
              </a:rPr>
              <a:t>This interaction refers to the effect of work hazards, processes, demands and the work environment on the causation of workplace accidents</a:t>
            </a:r>
          </a:p>
          <a:p>
            <a:pPr marL="0" indent="0">
              <a:buFont typeface="Arial" panose="020B0604020202020204" pitchFamily="34" charset="0"/>
              <a:buNone/>
            </a:pPr>
            <a:endParaRPr lang="en-SG" dirty="0">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xmlns="" id="{7CDA6135-C6D8-4FCA-967A-88B71E67BEEF}"/>
              </a:ext>
            </a:extLst>
          </p:cNvPr>
          <p:cNvGrpSpPr/>
          <p:nvPr/>
        </p:nvGrpSpPr>
        <p:grpSpPr>
          <a:xfrm>
            <a:off x="103276" y="3424599"/>
            <a:ext cx="8959367" cy="2524681"/>
            <a:chOff x="-111209" y="3410532"/>
            <a:chExt cx="8959367" cy="2524681"/>
          </a:xfrm>
        </p:grpSpPr>
        <p:sp>
          <p:nvSpPr>
            <p:cNvPr id="24" name="Rounded Rectangle 4">
              <a:extLst>
                <a:ext uri="{FF2B5EF4-FFF2-40B4-BE49-F238E27FC236}">
                  <a16:creationId xmlns:a16="http://schemas.microsoft.com/office/drawing/2014/main" xmlns="" id="{E849C544-4C22-49FD-90D5-1D04A42B7B22}"/>
                </a:ext>
              </a:extLst>
            </p:cNvPr>
            <p:cNvSpPr/>
            <p:nvPr/>
          </p:nvSpPr>
          <p:spPr>
            <a:xfrm>
              <a:off x="-111209" y="3410532"/>
              <a:ext cx="4468724" cy="252468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tx1"/>
                  </a:solidFill>
                  <a:cs typeface="Times New Roman" panose="02020603050405020304" pitchFamily="18" charset="0"/>
                </a:rPr>
                <a:t>Positive:</a:t>
              </a:r>
            </a:p>
            <a:p>
              <a:pPr algn="ctr"/>
              <a:r>
                <a:rPr lang="en-SG" sz="2400" dirty="0">
                  <a:solidFill>
                    <a:schemeClr val="tx1"/>
                  </a:solidFill>
                  <a:cs typeface="Times New Roman" panose="02020603050405020304" pitchFamily="18" charset="0"/>
                </a:rPr>
                <a:t>A safe work environment with control of work hazards, reasonable work demands and safe work processes is less likely to cause workplace accidents</a:t>
              </a:r>
            </a:p>
          </p:txBody>
        </p:sp>
        <p:sp>
          <p:nvSpPr>
            <p:cNvPr id="25" name="Rounded Rectangle 5">
              <a:extLst>
                <a:ext uri="{FF2B5EF4-FFF2-40B4-BE49-F238E27FC236}">
                  <a16:creationId xmlns:a16="http://schemas.microsoft.com/office/drawing/2014/main" xmlns="" id="{B53A2907-FBD5-4235-B04F-75CFBE78AE0B}"/>
                </a:ext>
              </a:extLst>
            </p:cNvPr>
            <p:cNvSpPr/>
            <p:nvPr/>
          </p:nvSpPr>
          <p:spPr>
            <a:xfrm>
              <a:off x="4462990" y="3410532"/>
              <a:ext cx="4385168" cy="252468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bg1"/>
                  </a:solidFill>
                  <a:cs typeface="Times New Roman" panose="02020603050405020304" pitchFamily="18" charset="0"/>
                </a:rPr>
                <a:t>Negative:</a:t>
              </a:r>
            </a:p>
            <a:p>
              <a:pPr algn="ctr"/>
              <a:r>
                <a:rPr lang="en-SG" sz="2400" dirty="0">
                  <a:solidFill>
                    <a:schemeClr val="bg1"/>
                  </a:solidFill>
                  <a:cs typeface="Times New Roman" panose="02020603050405020304" pitchFamily="18" charset="0"/>
                </a:rPr>
                <a:t>An unsafe work environment with poorly controlled work hazards, unreasonable work demands and unsafe work processes is more likely to cause workplace accidents</a:t>
              </a:r>
            </a:p>
          </p:txBody>
        </p:sp>
      </p:grpSp>
      <p:sp>
        <p:nvSpPr>
          <p:cNvPr id="26" name="Rounded Rectangle 5">
            <a:extLst>
              <a:ext uri="{FF2B5EF4-FFF2-40B4-BE49-F238E27FC236}">
                <a16:creationId xmlns:a16="http://schemas.microsoft.com/office/drawing/2014/main" xmlns="" id="{0E76D674-CC9F-4F3F-B7EA-CDEC949917CE}"/>
              </a:ext>
            </a:extLst>
          </p:cNvPr>
          <p:cNvSpPr/>
          <p:nvPr/>
        </p:nvSpPr>
        <p:spPr>
          <a:xfrm>
            <a:off x="1742788" y="1274368"/>
            <a:ext cx="1645921" cy="70306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WORK</a:t>
            </a:r>
            <a:endParaRPr lang="en-SG" sz="2400" b="1" u="sng" dirty="0">
              <a:cs typeface="Times New Roman" panose="02020603050405020304" pitchFamily="18" charset="0"/>
            </a:endParaRPr>
          </a:p>
        </p:txBody>
      </p:sp>
      <p:sp>
        <p:nvSpPr>
          <p:cNvPr id="27" name="Rounded Rectangle 4">
            <a:extLst>
              <a:ext uri="{FF2B5EF4-FFF2-40B4-BE49-F238E27FC236}">
                <a16:creationId xmlns:a16="http://schemas.microsoft.com/office/drawing/2014/main" xmlns="" id="{D78EB505-EC52-4F64-A04B-802412A749EB}"/>
              </a:ext>
            </a:extLst>
          </p:cNvPr>
          <p:cNvSpPr/>
          <p:nvPr/>
        </p:nvSpPr>
        <p:spPr>
          <a:xfrm>
            <a:off x="4886121" y="1274367"/>
            <a:ext cx="1645921" cy="70306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SAFETY</a:t>
            </a:r>
          </a:p>
        </p:txBody>
      </p:sp>
      <p:sp>
        <p:nvSpPr>
          <p:cNvPr id="28" name="Arrow: Right 27">
            <a:extLst>
              <a:ext uri="{FF2B5EF4-FFF2-40B4-BE49-F238E27FC236}">
                <a16:creationId xmlns:a16="http://schemas.microsoft.com/office/drawing/2014/main" xmlns="" id="{1C6C2F0E-EA32-4919-998A-9E7B99A424DE}"/>
              </a:ext>
            </a:extLst>
          </p:cNvPr>
          <p:cNvSpPr/>
          <p:nvPr/>
        </p:nvSpPr>
        <p:spPr>
          <a:xfrm>
            <a:off x="3597355" y="1441215"/>
            <a:ext cx="1080120" cy="42517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Slide Number Placeholder 1">
            <a:extLst>
              <a:ext uri="{FF2B5EF4-FFF2-40B4-BE49-F238E27FC236}">
                <a16:creationId xmlns:a16="http://schemas.microsoft.com/office/drawing/2014/main" xmlns="" id="{AB3FEBB1-B0BB-4617-9FFC-08307D1211F4}"/>
              </a:ext>
            </a:extLst>
          </p:cNvPr>
          <p:cNvSpPr>
            <a:spLocks noGrp="1"/>
          </p:cNvSpPr>
          <p:nvPr>
            <p:ph type="sldNum" sz="quarter" idx="11"/>
          </p:nvPr>
        </p:nvSpPr>
        <p:spPr/>
        <p:txBody>
          <a:bodyPr/>
          <a:lstStyle/>
          <a:p>
            <a:pPr>
              <a:defRPr/>
            </a:pPr>
            <a:fld id="{3E879C9F-D129-4F8C-A7F8-6FA0BC02987E}" type="slidenum">
              <a:rPr lang="en-SG" smtClean="0"/>
              <a:pPr>
                <a:defRPr/>
              </a:pPr>
              <a:t>37</a:t>
            </a:fld>
            <a:r>
              <a:rPr lang="en-SG" dirty="0"/>
              <a:t>/14</a:t>
            </a:r>
          </a:p>
        </p:txBody>
      </p:sp>
      <p:sp>
        <p:nvSpPr>
          <p:cNvPr id="12" name="Oval 11"/>
          <p:cNvSpPr/>
          <p:nvPr/>
        </p:nvSpPr>
        <p:spPr>
          <a:xfrm>
            <a:off x="377798" y="1198189"/>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20</a:t>
            </a:r>
            <a:endParaRPr lang="en-US" dirty="0"/>
          </a:p>
        </p:txBody>
      </p:sp>
    </p:spTree>
    <p:extLst>
      <p:ext uri="{BB962C8B-B14F-4D97-AF65-F5344CB8AC3E}">
        <p14:creationId xmlns:p14="http://schemas.microsoft.com/office/powerpoint/2010/main" val="41876705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0A535EC7-5948-41F8-957C-74043678810B}"/>
              </a:ext>
            </a:extLst>
          </p:cNvPr>
          <p:cNvSpPr txBox="1">
            <a:spLocks/>
          </p:cNvSpPr>
          <p:nvPr/>
        </p:nvSpPr>
        <p:spPr bwMode="auto">
          <a:xfrm>
            <a:off x="457200" y="13191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kern="1200">
                <a:solidFill>
                  <a:srgbClr val="0070C0"/>
                </a:solidFill>
                <a:latin typeface="+mj-lt"/>
                <a:ea typeface="+mj-ea"/>
                <a:cs typeface="+mj-cs"/>
              </a:defRPr>
            </a:lvl1pPr>
            <a:lvl2pPr algn="ctr" rtl="0" eaLnBrk="0" fontAlgn="base" hangingPunct="0">
              <a:spcBef>
                <a:spcPct val="0"/>
              </a:spcBef>
              <a:spcAft>
                <a:spcPct val="0"/>
              </a:spcAft>
              <a:defRPr sz="4400">
                <a:solidFill>
                  <a:srgbClr val="002060"/>
                </a:solidFill>
                <a:latin typeface="Calibri" pitchFamily="34" charset="0"/>
              </a:defRPr>
            </a:lvl2pPr>
            <a:lvl3pPr algn="ctr" rtl="0" eaLnBrk="0" fontAlgn="base" hangingPunct="0">
              <a:spcBef>
                <a:spcPct val="0"/>
              </a:spcBef>
              <a:spcAft>
                <a:spcPct val="0"/>
              </a:spcAft>
              <a:defRPr sz="4400">
                <a:solidFill>
                  <a:srgbClr val="002060"/>
                </a:solidFill>
                <a:latin typeface="Calibri" pitchFamily="34" charset="0"/>
              </a:defRPr>
            </a:lvl3pPr>
            <a:lvl4pPr algn="ctr" rtl="0" eaLnBrk="0" fontAlgn="base" hangingPunct="0">
              <a:spcBef>
                <a:spcPct val="0"/>
              </a:spcBef>
              <a:spcAft>
                <a:spcPct val="0"/>
              </a:spcAft>
              <a:defRPr sz="4400">
                <a:solidFill>
                  <a:srgbClr val="002060"/>
                </a:solidFill>
                <a:latin typeface="Calibri" pitchFamily="34" charset="0"/>
              </a:defRPr>
            </a:lvl4pPr>
            <a:lvl5pPr algn="ctr" rtl="0" eaLnBrk="0" fontAlgn="base" hangingPunct="0">
              <a:spcBef>
                <a:spcPct val="0"/>
              </a:spcBef>
              <a:spcAft>
                <a:spcPct val="0"/>
              </a:spcAft>
              <a:defRPr sz="4400">
                <a:solidFill>
                  <a:srgbClr val="002060"/>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SG" sz="2800" dirty="0"/>
              <a:t>Interaction 6 – How does Safety impact Work</a:t>
            </a:r>
          </a:p>
        </p:txBody>
      </p:sp>
      <p:sp>
        <p:nvSpPr>
          <p:cNvPr id="6" name="Content Placeholder 2">
            <a:extLst>
              <a:ext uri="{FF2B5EF4-FFF2-40B4-BE49-F238E27FC236}">
                <a16:creationId xmlns:a16="http://schemas.microsoft.com/office/drawing/2014/main" xmlns="" id="{3F071F0C-5370-49EA-9733-6F4938EA2541}"/>
              </a:ext>
            </a:extLst>
          </p:cNvPr>
          <p:cNvSpPr txBox="1">
            <a:spLocks/>
          </p:cNvSpPr>
          <p:nvPr/>
        </p:nvSpPr>
        <p:spPr bwMode="auto">
          <a:xfrm>
            <a:off x="581785" y="2113049"/>
            <a:ext cx="8458939"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SG" i="1" dirty="0">
                <a:cs typeface="Times New Roman" panose="02020603050405020304" pitchFamily="18" charset="0"/>
              </a:rPr>
              <a:t>This interaction refers to the impact of  workplace accidents on workplace productivity</a:t>
            </a:r>
          </a:p>
          <a:p>
            <a:pPr marL="0" indent="0">
              <a:buFont typeface="Arial" panose="020B0604020202020204" pitchFamily="34" charset="0"/>
              <a:buNone/>
            </a:pPr>
            <a:endParaRPr lang="en-SG"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xmlns="" id="{344793B4-7DB6-4AEF-A5B8-847AC772F3B1}"/>
              </a:ext>
            </a:extLst>
          </p:cNvPr>
          <p:cNvGrpSpPr/>
          <p:nvPr/>
        </p:nvGrpSpPr>
        <p:grpSpPr>
          <a:xfrm>
            <a:off x="103276" y="3424599"/>
            <a:ext cx="8959367" cy="2524681"/>
            <a:chOff x="-111209" y="3410532"/>
            <a:chExt cx="8959367" cy="2524681"/>
          </a:xfrm>
        </p:grpSpPr>
        <p:sp>
          <p:nvSpPr>
            <p:cNvPr id="8" name="Rounded Rectangle 4">
              <a:extLst>
                <a:ext uri="{FF2B5EF4-FFF2-40B4-BE49-F238E27FC236}">
                  <a16:creationId xmlns:a16="http://schemas.microsoft.com/office/drawing/2014/main" xmlns="" id="{5CDD4343-AFE8-4B79-ACBE-60455CDE464B}"/>
                </a:ext>
              </a:extLst>
            </p:cNvPr>
            <p:cNvSpPr/>
            <p:nvPr/>
          </p:nvSpPr>
          <p:spPr>
            <a:xfrm>
              <a:off x="-111209" y="3410532"/>
              <a:ext cx="4468724" cy="252468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tx1"/>
                  </a:solidFill>
                  <a:cs typeface="Times New Roman" panose="02020603050405020304" pitchFamily="18" charset="0"/>
                </a:rPr>
                <a:t>Positive:</a:t>
              </a:r>
            </a:p>
            <a:p>
              <a:pPr algn="ctr"/>
              <a:r>
                <a:rPr lang="en-SG" sz="2400" dirty="0">
                  <a:solidFill>
                    <a:schemeClr val="tx1"/>
                  </a:solidFill>
                  <a:cs typeface="Times New Roman" panose="02020603050405020304" pitchFamily="18" charset="0"/>
                </a:rPr>
                <a:t>The absence of workplace accidents preserves workplace productivity </a:t>
              </a:r>
            </a:p>
          </p:txBody>
        </p:sp>
        <p:sp>
          <p:nvSpPr>
            <p:cNvPr id="9" name="Rounded Rectangle 5">
              <a:extLst>
                <a:ext uri="{FF2B5EF4-FFF2-40B4-BE49-F238E27FC236}">
                  <a16:creationId xmlns:a16="http://schemas.microsoft.com/office/drawing/2014/main" xmlns="" id="{C4745FA0-63B2-4F2A-9198-B893D009C7A9}"/>
                </a:ext>
              </a:extLst>
            </p:cNvPr>
            <p:cNvSpPr/>
            <p:nvPr/>
          </p:nvSpPr>
          <p:spPr>
            <a:xfrm>
              <a:off x="4462990" y="3410532"/>
              <a:ext cx="4385168" cy="252468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u="sng" dirty="0">
                  <a:solidFill>
                    <a:schemeClr val="bg1"/>
                  </a:solidFill>
                  <a:cs typeface="Times New Roman" panose="02020603050405020304" pitchFamily="18" charset="0"/>
                </a:rPr>
                <a:t>Negative:</a:t>
              </a:r>
            </a:p>
            <a:p>
              <a:pPr algn="ctr"/>
              <a:r>
                <a:rPr lang="en-GB" sz="2400" dirty="0">
                  <a:solidFill>
                    <a:schemeClr val="bg1"/>
                  </a:solidFill>
                  <a:cs typeface="Times New Roman" panose="02020603050405020304" pitchFamily="18" charset="0"/>
                </a:rPr>
                <a:t>Workplace accidents decrease workplace productivity</a:t>
              </a:r>
              <a:endParaRPr lang="en-SG" sz="2400" dirty="0">
                <a:solidFill>
                  <a:schemeClr val="bg1"/>
                </a:solidFill>
                <a:cs typeface="Times New Roman" panose="02020603050405020304" pitchFamily="18" charset="0"/>
              </a:endParaRPr>
            </a:p>
          </p:txBody>
        </p:sp>
      </p:grpSp>
      <p:sp>
        <p:nvSpPr>
          <p:cNvPr id="10" name="Rounded Rectangle 5">
            <a:extLst>
              <a:ext uri="{FF2B5EF4-FFF2-40B4-BE49-F238E27FC236}">
                <a16:creationId xmlns:a16="http://schemas.microsoft.com/office/drawing/2014/main" xmlns="" id="{48E56127-19C8-416D-B46E-5A59065A01C9}"/>
              </a:ext>
            </a:extLst>
          </p:cNvPr>
          <p:cNvSpPr/>
          <p:nvPr/>
        </p:nvSpPr>
        <p:spPr>
          <a:xfrm>
            <a:off x="1742788" y="1274368"/>
            <a:ext cx="1645921" cy="70306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bg1"/>
                </a:solidFill>
                <a:cs typeface="Times New Roman" panose="02020603050405020304" pitchFamily="18" charset="0"/>
              </a:rPr>
              <a:t>WORK</a:t>
            </a:r>
            <a:endParaRPr lang="en-SG" sz="2400" b="1" u="sng" dirty="0">
              <a:solidFill>
                <a:schemeClr val="bg1"/>
              </a:solidFill>
              <a:cs typeface="Times New Roman" panose="02020603050405020304" pitchFamily="18" charset="0"/>
            </a:endParaRPr>
          </a:p>
        </p:txBody>
      </p:sp>
      <p:sp>
        <p:nvSpPr>
          <p:cNvPr id="11" name="Rounded Rectangle 4">
            <a:extLst>
              <a:ext uri="{FF2B5EF4-FFF2-40B4-BE49-F238E27FC236}">
                <a16:creationId xmlns:a16="http://schemas.microsoft.com/office/drawing/2014/main" xmlns="" id="{E4371361-4821-4FD0-AE27-D9241BEB5656}"/>
              </a:ext>
            </a:extLst>
          </p:cNvPr>
          <p:cNvSpPr/>
          <p:nvPr/>
        </p:nvSpPr>
        <p:spPr>
          <a:xfrm>
            <a:off x="4886121" y="1274367"/>
            <a:ext cx="1645921" cy="70306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cs typeface="Times New Roman" panose="02020603050405020304" pitchFamily="18" charset="0"/>
              </a:rPr>
              <a:t>SAFETY</a:t>
            </a:r>
          </a:p>
        </p:txBody>
      </p:sp>
      <p:sp>
        <p:nvSpPr>
          <p:cNvPr id="12" name="Arrow: Right 11">
            <a:extLst>
              <a:ext uri="{FF2B5EF4-FFF2-40B4-BE49-F238E27FC236}">
                <a16:creationId xmlns:a16="http://schemas.microsoft.com/office/drawing/2014/main" xmlns="" id="{67AB2C2C-54BF-456F-9246-7B8339D7C1D8}"/>
              </a:ext>
            </a:extLst>
          </p:cNvPr>
          <p:cNvSpPr/>
          <p:nvPr/>
        </p:nvSpPr>
        <p:spPr>
          <a:xfrm rot="10800000">
            <a:off x="3597355" y="1441215"/>
            <a:ext cx="1080120" cy="42517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Slide Number Placeholder 1">
            <a:extLst>
              <a:ext uri="{FF2B5EF4-FFF2-40B4-BE49-F238E27FC236}">
                <a16:creationId xmlns:a16="http://schemas.microsoft.com/office/drawing/2014/main" xmlns="" id="{E5EB882F-86CD-408D-9541-6EC63D9F2C03}"/>
              </a:ext>
            </a:extLst>
          </p:cNvPr>
          <p:cNvSpPr>
            <a:spLocks noGrp="1"/>
          </p:cNvSpPr>
          <p:nvPr>
            <p:ph type="sldNum" sz="quarter" idx="11"/>
          </p:nvPr>
        </p:nvSpPr>
        <p:spPr/>
        <p:txBody>
          <a:bodyPr/>
          <a:lstStyle/>
          <a:p>
            <a:pPr>
              <a:defRPr/>
            </a:pPr>
            <a:fld id="{3E879C9F-D129-4F8C-A7F8-6FA0BC02987E}" type="slidenum">
              <a:rPr lang="en-SG" smtClean="0"/>
              <a:pPr>
                <a:defRPr/>
              </a:pPr>
              <a:t>38</a:t>
            </a:fld>
            <a:r>
              <a:rPr lang="en-SG" dirty="0"/>
              <a:t>/14</a:t>
            </a:r>
          </a:p>
        </p:txBody>
      </p:sp>
      <p:sp>
        <p:nvSpPr>
          <p:cNvPr id="13" name="Oval 12"/>
          <p:cNvSpPr/>
          <p:nvPr/>
        </p:nvSpPr>
        <p:spPr>
          <a:xfrm>
            <a:off x="257749" y="1207889"/>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20</a:t>
            </a:r>
            <a:endParaRPr lang="en-US" dirty="0"/>
          </a:p>
        </p:txBody>
      </p:sp>
    </p:spTree>
    <p:extLst>
      <p:ext uri="{BB962C8B-B14F-4D97-AF65-F5344CB8AC3E}">
        <p14:creationId xmlns:p14="http://schemas.microsoft.com/office/powerpoint/2010/main" val="29816500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D55CBD-739A-4137-88C5-B65D4243C55A}"/>
              </a:ext>
            </a:extLst>
          </p:cNvPr>
          <p:cNvSpPr>
            <a:spLocks noGrp="1"/>
          </p:cNvSpPr>
          <p:nvPr>
            <p:ph type="title"/>
          </p:nvPr>
        </p:nvSpPr>
        <p:spPr/>
        <p:txBody>
          <a:bodyPr/>
          <a:lstStyle/>
          <a:p>
            <a:r>
              <a:rPr lang="en-SG" dirty="0"/>
              <a:t>Example 1: Without Total WSH</a:t>
            </a:r>
          </a:p>
        </p:txBody>
      </p:sp>
      <p:sp>
        <p:nvSpPr>
          <p:cNvPr id="5" name="Rounded Rectangle 4">
            <a:extLst>
              <a:ext uri="{FF2B5EF4-FFF2-40B4-BE49-F238E27FC236}">
                <a16:creationId xmlns:a16="http://schemas.microsoft.com/office/drawing/2014/main" xmlns="" id="{378C5428-275E-47BB-BE69-31A8C94F11B5}"/>
              </a:ext>
            </a:extLst>
          </p:cNvPr>
          <p:cNvSpPr/>
          <p:nvPr/>
        </p:nvSpPr>
        <p:spPr>
          <a:xfrm>
            <a:off x="3388918" y="1528541"/>
            <a:ext cx="2065095" cy="1303566"/>
          </a:xfrm>
          <a:prstGeom prst="roundRect">
            <a:avLst/>
          </a:prstGeom>
          <a:noFill/>
          <a:ln w="28575">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rgbClr val="0070C0"/>
                </a:solidFill>
                <a:cs typeface="Times New Roman" panose="02020603050405020304" pitchFamily="18" charset="0"/>
              </a:rPr>
              <a:t>Poor Work Processes</a:t>
            </a:r>
          </a:p>
        </p:txBody>
      </p:sp>
      <p:cxnSp>
        <p:nvCxnSpPr>
          <p:cNvPr id="6" name="Straight Arrow Connector 5">
            <a:extLst>
              <a:ext uri="{FF2B5EF4-FFF2-40B4-BE49-F238E27FC236}">
                <a16:creationId xmlns:a16="http://schemas.microsoft.com/office/drawing/2014/main" xmlns="" id="{F52214E1-70A7-4296-A315-47CADCEC19B5}"/>
              </a:ext>
            </a:extLst>
          </p:cNvPr>
          <p:cNvCxnSpPr/>
          <p:nvPr/>
        </p:nvCxnSpPr>
        <p:spPr>
          <a:xfrm>
            <a:off x="2704503" y="5168836"/>
            <a:ext cx="3489640" cy="2"/>
          </a:xfrm>
          <a:prstGeom prst="straightConnector1">
            <a:avLst/>
          </a:prstGeom>
          <a:ln w="63500" cmpd="sng">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7" name="Flowchart: Connector 6">
            <a:extLst>
              <a:ext uri="{FF2B5EF4-FFF2-40B4-BE49-F238E27FC236}">
                <a16:creationId xmlns:a16="http://schemas.microsoft.com/office/drawing/2014/main" xmlns="" id="{FF4F2DDC-4BB5-463E-976F-C538F5FACE79}"/>
              </a:ext>
            </a:extLst>
          </p:cNvPr>
          <p:cNvSpPr/>
          <p:nvPr/>
        </p:nvSpPr>
        <p:spPr>
          <a:xfrm>
            <a:off x="2521246" y="4532692"/>
            <a:ext cx="583120" cy="432048"/>
          </a:xfrm>
          <a:prstGeom prst="flowChartConnector">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Times New Roman" panose="02020603050405020304" pitchFamily="18" charset="0"/>
              </a:rPr>
              <a:t>i3</a:t>
            </a:r>
            <a:endParaRPr lang="en-SG" sz="1600" b="1" dirty="0">
              <a:solidFill>
                <a:schemeClr val="tx1"/>
              </a:solidFill>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xmlns="" id="{00C540E1-4250-4704-8298-D95C537B5871}"/>
              </a:ext>
            </a:extLst>
          </p:cNvPr>
          <p:cNvCxnSpPr/>
          <p:nvPr/>
        </p:nvCxnSpPr>
        <p:spPr>
          <a:xfrm flipH="1">
            <a:off x="2633513" y="5517305"/>
            <a:ext cx="3489640" cy="1"/>
          </a:xfrm>
          <a:prstGeom prst="straightConnector1">
            <a:avLst/>
          </a:prstGeom>
          <a:ln w="63500" cmpd="sng">
            <a:solidFill>
              <a:srgbClr val="D1739E"/>
            </a:solidFill>
            <a:tailEnd type="arrow"/>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xmlns="" id="{AFFA92DC-4A39-41A8-A0B6-1A305ABBCF5B}"/>
              </a:ext>
            </a:extLst>
          </p:cNvPr>
          <p:cNvSpPr/>
          <p:nvPr/>
        </p:nvSpPr>
        <p:spPr>
          <a:xfrm>
            <a:off x="2550515" y="5751296"/>
            <a:ext cx="553851" cy="432048"/>
          </a:xfrm>
          <a:prstGeom prst="flowChartConnector">
            <a:avLst/>
          </a:prstGeom>
          <a:noFill/>
          <a:ln w="63500">
            <a:solidFill>
              <a:srgbClr val="D17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Times New Roman" panose="02020603050405020304" pitchFamily="18" charset="0"/>
              </a:rPr>
              <a:t>i4</a:t>
            </a:r>
            <a:endParaRPr lang="en-SG" sz="1600" b="1" dirty="0">
              <a:solidFill>
                <a:schemeClr val="tx1"/>
              </a:solidFill>
              <a:cs typeface="Times New Roman" panose="02020603050405020304" pitchFamily="18" charset="0"/>
            </a:endParaRPr>
          </a:p>
        </p:txBody>
      </p:sp>
      <p:sp>
        <p:nvSpPr>
          <p:cNvPr id="10" name="Rounded Rectangle 9">
            <a:extLst>
              <a:ext uri="{FF2B5EF4-FFF2-40B4-BE49-F238E27FC236}">
                <a16:creationId xmlns:a16="http://schemas.microsoft.com/office/drawing/2014/main" xmlns="" id="{222207FE-BE38-42EF-9100-25169693A97C}"/>
              </a:ext>
            </a:extLst>
          </p:cNvPr>
          <p:cNvSpPr/>
          <p:nvPr/>
        </p:nvSpPr>
        <p:spPr>
          <a:xfrm>
            <a:off x="257634" y="4640338"/>
            <a:ext cx="2079519" cy="1345405"/>
          </a:xfrm>
          <a:prstGeom prst="roundRect">
            <a:avLst/>
          </a:prstGeom>
          <a:noFill/>
          <a:ln w="28575">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xmlns="" id="{A4EE464E-5961-49B6-975B-5C3B980D6343}"/>
              </a:ext>
            </a:extLst>
          </p:cNvPr>
          <p:cNvSpPr/>
          <p:nvPr/>
        </p:nvSpPr>
        <p:spPr>
          <a:xfrm>
            <a:off x="6419513" y="4697883"/>
            <a:ext cx="2066251" cy="1332961"/>
          </a:xfrm>
          <a:prstGeom prst="roundRect">
            <a:avLst/>
          </a:prstGeom>
          <a:noFill/>
          <a:ln w="28575">
            <a:solidFill>
              <a:srgbClr val="D1739E"/>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847C293A-510B-4AE8-8CAE-17323C00C329}"/>
              </a:ext>
            </a:extLst>
          </p:cNvPr>
          <p:cNvSpPr txBox="1"/>
          <p:nvPr/>
        </p:nvSpPr>
        <p:spPr>
          <a:xfrm>
            <a:off x="622352" y="4462575"/>
            <a:ext cx="1350081" cy="40011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solidFill>
                  <a:schemeClr val="bg1"/>
                </a:solidFill>
                <a:cs typeface="Times New Roman" panose="02020603050405020304" pitchFamily="18" charset="0"/>
              </a:rPr>
              <a:t>SAFETY</a:t>
            </a:r>
            <a:r>
              <a:rPr lang="en-US" sz="2000" b="1" dirty="0">
                <a:latin typeface="Times New Roman" panose="02020603050405020304" pitchFamily="18" charset="0"/>
                <a:cs typeface="Times New Roman" panose="02020603050405020304" pitchFamily="18" charset="0"/>
              </a:rPr>
              <a:t> </a:t>
            </a:r>
            <a:endParaRPr lang="en-SG" sz="20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021CECE0-5678-4A84-9F2D-665D999F3854}"/>
              </a:ext>
            </a:extLst>
          </p:cNvPr>
          <p:cNvSpPr txBox="1"/>
          <p:nvPr/>
        </p:nvSpPr>
        <p:spPr>
          <a:xfrm>
            <a:off x="3774282" y="1268760"/>
            <a:ext cx="1350081" cy="4001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solidFill>
                  <a:schemeClr val="bg1"/>
                </a:solidFill>
                <a:cs typeface="Times New Roman" panose="02020603050405020304" pitchFamily="18" charset="0"/>
              </a:rPr>
              <a:t>WORK</a:t>
            </a:r>
            <a:endParaRPr lang="en-SG" sz="2000" b="1" dirty="0">
              <a:solidFill>
                <a:schemeClr val="bg1"/>
              </a:solidFill>
              <a:cs typeface="Times New Roman" panose="02020603050405020304" pitchFamily="18" charset="0"/>
            </a:endParaRPr>
          </a:p>
        </p:txBody>
      </p:sp>
      <p:sp>
        <p:nvSpPr>
          <p:cNvPr id="14" name="TextBox 13">
            <a:extLst>
              <a:ext uri="{FF2B5EF4-FFF2-40B4-BE49-F238E27FC236}">
                <a16:creationId xmlns:a16="http://schemas.microsoft.com/office/drawing/2014/main" xmlns="" id="{CF1A3E06-C4BD-4F54-9EF4-266068742B99}"/>
              </a:ext>
            </a:extLst>
          </p:cNvPr>
          <p:cNvSpPr txBox="1"/>
          <p:nvPr/>
        </p:nvSpPr>
        <p:spPr>
          <a:xfrm>
            <a:off x="6741686" y="4506538"/>
            <a:ext cx="1350081" cy="400110"/>
          </a:xfrm>
          <a:prstGeom prst="rect">
            <a:avLst/>
          </a:prstGeom>
          <a:solidFill>
            <a:srgbClr val="D173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solidFill>
                  <a:schemeClr val="bg1"/>
                </a:solidFill>
                <a:cs typeface="Times New Roman" panose="02020603050405020304" pitchFamily="18" charset="0"/>
              </a:rPr>
              <a:t>HEALTH</a:t>
            </a:r>
            <a:endParaRPr lang="en-SG" sz="2000" b="1" dirty="0">
              <a:solidFill>
                <a:schemeClr val="bg1"/>
              </a:solidFill>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xmlns="" id="{38BF6D84-0D66-41CA-B261-40AEB97CB94B}"/>
              </a:ext>
            </a:extLst>
          </p:cNvPr>
          <p:cNvCxnSpPr/>
          <p:nvPr/>
        </p:nvCxnSpPr>
        <p:spPr>
          <a:xfrm flipH="1">
            <a:off x="1398862" y="2034536"/>
            <a:ext cx="1618428" cy="2337930"/>
          </a:xfrm>
          <a:prstGeom prst="straightConnector1">
            <a:avLst/>
          </a:prstGeom>
          <a:ln w="63500"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xmlns="" id="{5E29AB84-0F00-4454-8499-F532F7ED4749}"/>
              </a:ext>
            </a:extLst>
          </p:cNvPr>
          <p:cNvSpPr/>
          <p:nvPr/>
        </p:nvSpPr>
        <p:spPr>
          <a:xfrm flipH="1">
            <a:off x="2765544" y="2654005"/>
            <a:ext cx="562920" cy="432048"/>
          </a:xfrm>
          <a:prstGeom prst="flowChartConnector">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Times New Roman" panose="02020603050405020304" pitchFamily="18" charset="0"/>
              </a:rPr>
              <a:t>i5</a:t>
            </a:r>
            <a:endParaRPr lang="en-SG" sz="1600" b="1" dirty="0">
              <a:solidFill>
                <a:schemeClr val="tx1"/>
              </a:solidFill>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xmlns="" id="{41D9E228-F7C0-40AC-BD4E-3EB16B844B67}"/>
              </a:ext>
            </a:extLst>
          </p:cNvPr>
          <p:cNvCxnSpPr/>
          <p:nvPr/>
        </p:nvCxnSpPr>
        <p:spPr>
          <a:xfrm flipV="1">
            <a:off x="1086170" y="1883018"/>
            <a:ext cx="1618333" cy="2314262"/>
          </a:xfrm>
          <a:prstGeom prst="straightConnector1">
            <a:avLst/>
          </a:prstGeom>
          <a:ln w="63500" cmpd="sng">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8" name="Flowchart: Connector 17">
            <a:extLst>
              <a:ext uri="{FF2B5EF4-FFF2-40B4-BE49-F238E27FC236}">
                <a16:creationId xmlns:a16="http://schemas.microsoft.com/office/drawing/2014/main" xmlns="" id="{521CD0D5-80F7-4B9A-BC35-9A53FADEFCC5}"/>
              </a:ext>
            </a:extLst>
          </p:cNvPr>
          <p:cNvSpPr/>
          <p:nvPr/>
        </p:nvSpPr>
        <p:spPr>
          <a:xfrm flipH="1">
            <a:off x="1511833" y="2206921"/>
            <a:ext cx="552995" cy="432048"/>
          </a:xfrm>
          <a:prstGeom prst="flowChartConnector">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Times New Roman" panose="02020603050405020304" pitchFamily="18" charset="0"/>
              </a:rPr>
              <a:t>i6</a:t>
            </a:r>
            <a:endParaRPr lang="en-SG" sz="1600" b="1" dirty="0">
              <a:solidFill>
                <a:schemeClr val="tx1"/>
              </a:solidFill>
              <a:cs typeface="Times New Roman" panose="02020603050405020304" pitchFamily="18" charset="0"/>
            </a:endParaRPr>
          </a:p>
        </p:txBody>
      </p:sp>
      <p:sp>
        <p:nvSpPr>
          <p:cNvPr id="19" name="TextBox 18">
            <a:extLst>
              <a:ext uri="{FF2B5EF4-FFF2-40B4-BE49-F238E27FC236}">
                <a16:creationId xmlns:a16="http://schemas.microsoft.com/office/drawing/2014/main" xmlns="" id="{CAC6C1C5-5AF5-443B-8B29-75FCB1DF83D2}"/>
              </a:ext>
            </a:extLst>
          </p:cNvPr>
          <p:cNvSpPr txBox="1"/>
          <p:nvPr/>
        </p:nvSpPr>
        <p:spPr>
          <a:xfrm flipH="1">
            <a:off x="2268067" y="3162032"/>
            <a:ext cx="1506214" cy="1384995"/>
          </a:xfrm>
          <a:prstGeom prst="rect">
            <a:avLst/>
          </a:prstGeom>
          <a:noFill/>
        </p:spPr>
        <p:txBody>
          <a:bodyPr wrap="square" rtlCol="0">
            <a:spAutoFit/>
          </a:bodyPr>
          <a:lstStyle/>
          <a:p>
            <a:r>
              <a:rPr lang="en-US" sz="1200" dirty="0">
                <a:latin typeface="+mn-lt"/>
                <a:cs typeface="Times New Roman" panose="02020603050405020304" pitchFamily="18" charset="0"/>
              </a:rPr>
              <a:t>Poor work processes result in Mr Tan taking shortcuts, compromising safety and cause a workplace accident</a:t>
            </a:r>
            <a:endParaRPr lang="en-SG" sz="1200" strike="sngStrike" dirty="0">
              <a:latin typeface="+mn-lt"/>
              <a:cs typeface="Times New Roman" panose="02020603050405020304" pitchFamily="18" charset="0"/>
            </a:endParaRPr>
          </a:p>
        </p:txBody>
      </p:sp>
      <p:sp>
        <p:nvSpPr>
          <p:cNvPr id="20" name="TextBox 19">
            <a:extLst>
              <a:ext uri="{FF2B5EF4-FFF2-40B4-BE49-F238E27FC236}">
                <a16:creationId xmlns:a16="http://schemas.microsoft.com/office/drawing/2014/main" xmlns="" id="{1187D133-AA08-4463-B45F-C5F943BADCD1}"/>
              </a:ext>
            </a:extLst>
          </p:cNvPr>
          <p:cNvSpPr txBox="1"/>
          <p:nvPr/>
        </p:nvSpPr>
        <p:spPr>
          <a:xfrm flipH="1">
            <a:off x="81205" y="2616837"/>
            <a:ext cx="1741483" cy="830997"/>
          </a:xfrm>
          <a:prstGeom prst="rect">
            <a:avLst/>
          </a:prstGeom>
          <a:noFill/>
        </p:spPr>
        <p:txBody>
          <a:bodyPr wrap="square" rtlCol="0">
            <a:spAutoFit/>
          </a:bodyPr>
          <a:lstStyle/>
          <a:p>
            <a:pPr algn="ctr"/>
            <a:r>
              <a:rPr lang="en-US" sz="1200" dirty="0">
                <a:latin typeface="+mn-lt"/>
                <a:cs typeface="Times New Roman" panose="02020603050405020304" pitchFamily="18" charset="0"/>
              </a:rPr>
              <a:t>An increase in workplace accidents causes a decrease in Mr Tan’s</a:t>
            </a:r>
            <a:r>
              <a:rPr lang="en-US" sz="1200" dirty="0">
                <a:solidFill>
                  <a:srgbClr val="FF0000"/>
                </a:solidFill>
                <a:latin typeface="+mn-lt"/>
                <a:cs typeface="Times New Roman" panose="02020603050405020304" pitchFamily="18" charset="0"/>
              </a:rPr>
              <a:t> </a:t>
            </a:r>
            <a:r>
              <a:rPr lang="en-US" sz="1200" dirty="0">
                <a:latin typeface="+mn-lt"/>
                <a:cs typeface="Times New Roman" panose="02020603050405020304" pitchFamily="18" charset="0"/>
              </a:rPr>
              <a:t>productivity</a:t>
            </a:r>
            <a:endParaRPr lang="en-SG" sz="1200" dirty="0">
              <a:latin typeface="+mn-lt"/>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xmlns="" id="{419D6694-A848-44F7-A79D-ABDFAF60D3E9}"/>
              </a:ext>
            </a:extLst>
          </p:cNvPr>
          <p:cNvCxnSpPr/>
          <p:nvPr/>
        </p:nvCxnSpPr>
        <p:spPr>
          <a:xfrm flipH="1" flipV="1">
            <a:off x="6136815" y="1826408"/>
            <a:ext cx="1731437" cy="2323866"/>
          </a:xfrm>
          <a:prstGeom prst="straightConnector1">
            <a:avLst/>
          </a:prstGeom>
          <a:ln w="63500" cmpd="sng">
            <a:solidFill>
              <a:srgbClr val="D1739E"/>
            </a:solidFill>
            <a:tailEnd type="arrow"/>
          </a:ln>
        </p:spPr>
        <p:style>
          <a:lnRef idx="1">
            <a:schemeClr val="accent1"/>
          </a:lnRef>
          <a:fillRef idx="0">
            <a:schemeClr val="accent1"/>
          </a:fillRef>
          <a:effectRef idx="0">
            <a:schemeClr val="accent1"/>
          </a:effectRef>
          <a:fontRef idx="minor">
            <a:schemeClr val="tx1"/>
          </a:fontRef>
        </p:style>
      </p:cxnSp>
      <p:sp>
        <p:nvSpPr>
          <p:cNvPr id="22" name="Flowchart: Connector 21">
            <a:extLst>
              <a:ext uri="{FF2B5EF4-FFF2-40B4-BE49-F238E27FC236}">
                <a16:creationId xmlns:a16="http://schemas.microsoft.com/office/drawing/2014/main" xmlns="" id="{3FEBB85E-0988-46B5-88AB-633AB1BB5444}"/>
              </a:ext>
            </a:extLst>
          </p:cNvPr>
          <p:cNvSpPr/>
          <p:nvPr/>
        </p:nvSpPr>
        <p:spPr>
          <a:xfrm flipH="1">
            <a:off x="5615428" y="2654005"/>
            <a:ext cx="541863" cy="432048"/>
          </a:xfrm>
          <a:prstGeom prst="flowChartConnector">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Times New Roman" panose="02020603050405020304" pitchFamily="18" charset="0"/>
              </a:rPr>
              <a:t>i2</a:t>
            </a:r>
            <a:endParaRPr lang="en-SG" sz="2400" b="1" dirty="0">
              <a:solidFill>
                <a:schemeClr val="tx1"/>
              </a:solidFill>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xmlns="" id="{5E44F5C9-9DB5-4231-8132-E982178152A6}"/>
              </a:ext>
            </a:extLst>
          </p:cNvPr>
          <p:cNvCxnSpPr/>
          <p:nvPr/>
        </p:nvCxnSpPr>
        <p:spPr>
          <a:xfrm>
            <a:off x="5825641" y="2009146"/>
            <a:ext cx="1747241" cy="2360589"/>
          </a:xfrm>
          <a:prstGeom prst="straightConnector1">
            <a:avLst/>
          </a:prstGeom>
          <a:ln w="63500"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4" name="Flowchart: Connector 23">
            <a:extLst>
              <a:ext uri="{FF2B5EF4-FFF2-40B4-BE49-F238E27FC236}">
                <a16:creationId xmlns:a16="http://schemas.microsoft.com/office/drawing/2014/main" xmlns="" id="{18772586-D3A8-42D4-A4D4-7DFE3CAEF7C1}"/>
              </a:ext>
            </a:extLst>
          </p:cNvPr>
          <p:cNvSpPr/>
          <p:nvPr/>
        </p:nvSpPr>
        <p:spPr>
          <a:xfrm flipH="1">
            <a:off x="7037997" y="2093496"/>
            <a:ext cx="518392" cy="432048"/>
          </a:xfrm>
          <a:prstGeom prst="flowChartConnector">
            <a:avLst/>
          </a:prstGeom>
          <a:noFill/>
          <a:ln w="63500">
            <a:solidFill>
              <a:srgbClr val="D17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cs typeface="Times New Roman" panose="02020603050405020304" pitchFamily="18" charset="0"/>
              </a:rPr>
              <a:t>i1</a:t>
            </a:r>
          </a:p>
        </p:txBody>
      </p:sp>
      <p:sp>
        <p:nvSpPr>
          <p:cNvPr id="25" name="TextBox 24">
            <a:extLst>
              <a:ext uri="{FF2B5EF4-FFF2-40B4-BE49-F238E27FC236}">
                <a16:creationId xmlns:a16="http://schemas.microsoft.com/office/drawing/2014/main" xmlns="" id="{8DC37C1C-FF0F-4CBD-8DD3-3C191683EDA7}"/>
              </a:ext>
            </a:extLst>
          </p:cNvPr>
          <p:cNvSpPr txBox="1"/>
          <p:nvPr/>
        </p:nvSpPr>
        <p:spPr>
          <a:xfrm flipH="1">
            <a:off x="5262738" y="3147004"/>
            <a:ext cx="1602405" cy="1200329"/>
          </a:xfrm>
          <a:prstGeom prst="rect">
            <a:avLst/>
          </a:prstGeom>
          <a:noFill/>
        </p:spPr>
        <p:txBody>
          <a:bodyPr wrap="square" rtlCol="0">
            <a:spAutoFit/>
          </a:bodyPr>
          <a:lstStyle/>
          <a:p>
            <a:pPr algn="ctr"/>
            <a:r>
              <a:rPr lang="en-SG" sz="1200" dirty="0">
                <a:latin typeface="+mn-lt"/>
                <a:cs typeface="Times New Roman" panose="02020603050405020304" pitchFamily="18" charset="0"/>
              </a:rPr>
              <a:t>Poor work processes causes Mr Tan experiences unnecessary stress that worsens his control of diabetes</a:t>
            </a:r>
          </a:p>
        </p:txBody>
      </p:sp>
      <p:sp>
        <p:nvSpPr>
          <p:cNvPr id="26" name="TextBox 25">
            <a:extLst>
              <a:ext uri="{FF2B5EF4-FFF2-40B4-BE49-F238E27FC236}">
                <a16:creationId xmlns:a16="http://schemas.microsoft.com/office/drawing/2014/main" xmlns="" id="{3F232523-FC68-49A8-A010-37B87979461E}"/>
              </a:ext>
            </a:extLst>
          </p:cNvPr>
          <p:cNvSpPr txBox="1"/>
          <p:nvPr/>
        </p:nvSpPr>
        <p:spPr>
          <a:xfrm>
            <a:off x="3104366" y="5686582"/>
            <a:ext cx="3007570" cy="646331"/>
          </a:xfrm>
          <a:prstGeom prst="rect">
            <a:avLst/>
          </a:prstGeom>
          <a:noFill/>
        </p:spPr>
        <p:txBody>
          <a:bodyPr wrap="square" rtlCol="0">
            <a:spAutoFit/>
          </a:bodyPr>
          <a:lstStyle/>
          <a:p>
            <a:pPr algn="ctr"/>
            <a:r>
              <a:rPr lang="en-SG" sz="1200" dirty="0">
                <a:latin typeface="+mn-lt"/>
                <a:cs typeface="Times New Roman" panose="02020603050405020304" pitchFamily="18" charset="0"/>
              </a:rPr>
              <a:t>Mr Tan’s poorly controlled diabetes causes giddiness at the workplace, resulting in another workplace accident</a:t>
            </a:r>
          </a:p>
        </p:txBody>
      </p:sp>
      <p:sp>
        <p:nvSpPr>
          <p:cNvPr id="27" name="TextBox 26">
            <a:extLst>
              <a:ext uri="{FF2B5EF4-FFF2-40B4-BE49-F238E27FC236}">
                <a16:creationId xmlns:a16="http://schemas.microsoft.com/office/drawing/2014/main" xmlns="" id="{08B9136A-A9A2-4278-ADF8-A7EC9633457B}"/>
              </a:ext>
            </a:extLst>
          </p:cNvPr>
          <p:cNvSpPr txBox="1"/>
          <p:nvPr/>
        </p:nvSpPr>
        <p:spPr>
          <a:xfrm>
            <a:off x="3109902" y="4581896"/>
            <a:ext cx="3166057" cy="646331"/>
          </a:xfrm>
          <a:prstGeom prst="rect">
            <a:avLst/>
          </a:prstGeom>
          <a:noFill/>
        </p:spPr>
        <p:txBody>
          <a:bodyPr wrap="square" rtlCol="0">
            <a:spAutoFit/>
          </a:bodyPr>
          <a:lstStyle/>
          <a:p>
            <a:pPr algn="ctr"/>
            <a:r>
              <a:rPr lang="en-US" sz="1200" dirty="0">
                <a:latin typeface="+mn-lt"/>
                <a:cs typeface="Times New Roman" panose="02020603050405020304" pitchFamily="18" charset="0"/>
              </a:rPr>
              <a:t>A workplace accident results in Mr Tan getting injured at work, aggravating his diabetes</a:t>
            </a:r>
            <a:endParaRPr lang="en-SG" sz="1200" dirty="0">
              <a:latin typeface="+mn-lt"/>
              <a:cs typeface="Times New Roman" panose="02020603050405020304" pitchFamily="18" charset="0"/>
            </a:endParaRPr>
          </a:p>
        </p:txBody>
      </p:sp>
      <p:sp>
        <p:nvSpPr>
          <p:cNvPr id="28" name="Rectangle 27">
            <a:extLst>
              <a:ext uri="{FF2B5EF4-FFF2-40B4-BE49-F238E27FC236}">
                <a16:creationId xmlns:a16="http://schemas.microsoft.com/office/drawing/2014/main" xmlns="" id="{BB118BE4-0A5D-4218-AB71-DE1CC4C322D2}"/>
              </a:ext>
            </a:extLst>
          </p:cNvPr>
          <p:cNvSpPr/>
          <p:nvPr/>
        </p:nvSpPr>
        <p:spPr>
          <a:xfrm>
            <a:off x="551228" y="5005771"/>
            <a:ext cx="1492328" cy="707886"/>
          </a:xfrm>
          <a:prstGeom prst="rect">
            <a:avLst/>
          </a:prstGeom>
        </p:spPr>
        <p:txBody>
          <a:bodyPr wrap="square">
            <a:spAutoFit/>
          </a:bodyPr>
          <a:lstStyle/>
          <a:p>
            <a:pPr algn="ctr"/>
            <a:r>
              <a:rPr lang="en-US" sz="2000" b="1" dirty="0">
                <a:solidFill>
                  <a:schemeClr val="accent4">
                    <a:lumMod val="75000"/>
                  </a:schemeClr>
                </a:solidFill>
                <a:latin typeface="+mn-lt"/>
                <a:cs typeface="Times New Roman" panose="02020603050405020304" pitchFamily="18" charset="0"/>
              </a:rPr>
              <a:t>Workplace Accidents</a:t>
            </a:r>
          </a:p>
        </p:txBody>
      </p:sp>
      <p:sp>
        <p:nvSpPr>
          <p:cNvPr id="29" name="Rectangle 28">
            <a:extLst>
              <a:ext uri="{FF2B5EF4-FFF2-40B4-BE49-F238E27FC236}">
                <a16:creationId xmlns:a16="http://schemas.microsoft.com/office/drawing/2014/main" xmlns="" id="{DE535089-78AD-4C9B-940E-4C9017E6BA7D}"/>
              </a:ext>
            </a:extLst>
          </p:cNvPr>
          <p:cNvSpPr/>
          <p:nvPr/>
        </p:nvSpPr>
        <p:spPr>
          <a:xfrm>
            <a:off x="6601310" y="4923689"/>
            <a:ext cx="1740900" cy="1015663"/>
          </a:xfrm>
          <a:prstGeom prst="rect">
            <a:avLst/>
          </a:prstGeom>
        </p:spPr>
        <p:txBody>
          <a:bodyPr wrap="square">
            <a:spAutoFit/>
          </a:bodyPr>
          <a:lstStyle/>
          <a:p>
            <a:pPr algn="ctr"/>
            <a:r>
              <a:rPr lang="en-US" sz="2000" b="1" dirty="0">
                <a:solidFill>
                  <a:schemeClr val="accent2">
                    <a:lumMod val="60000"/>
                    <a:lumOff val="40000"/>
                  </a:schemeClr>
                </a:solidFill>
                <a:latin typeface="+mn-lt"/>
                <a:cs typeface="Times New Roman" panose="02020603050405020304" pitchFamily="18" charset="0"/>
              </a:rPr>
              <a:t>Poorly Controlled Diabetes</a:t>
            </a:r>
          </a:p>
        </p:txBody>
      </p:sp>
      <p:sp>
        <p:nvSpPr>
          <p:cNvPr id="30" name="TextBox 29">
            <a:extLst>
              <a:ext uri="{FF2B5EF4-FFF2-40B4-BE49-F238E27FC236}">
                <a16:creationId xmlns:a16="http://schemas.microsoft.com/office/drawing/2014/main" xmlns="" id="{6FC34695-90AD-4437-85BA-B4348A9BF228}"/>
              </a:ext>
            </a:extLst>
          </p:cNvPr>
          <p:cNvSpPr txBox="1"/>
          <p:nvPr/>
        </p:nvSpPr>
        <p:spPr>
          <a:xfrm flipH="1">
            <a:off x="7503908" y="2500990"/>
            <a:ext cx="1676604" cy="1200329"/>
          </a:xfrm>
          <a:prstGeom prst="rect">
            <a:avLst/>
          </a:prstGeom>
          <a:noFill/>
        </p:spPr>
        <p:txBody>
          <a:bodyPr wrap="square" rtlCol="0">
            <a:spAutoFit/>
          </a:bodyPr>
          <a:lstStyle/>
          <a:p>
            <a:r>
              <a:rPr lang="en-US" sz="1200" dirty="0">
                <a:latin typeface="+mn-lt"/>
                <a:cs typeface="Times New Roman" panose="02020603050405020304" pitchFamily="18" charset="0"/>
              </a:rPr>
              <a:t>Due to Mr Tan’s uncontrolled diabetes, he has frequent sickness absences that decrease his work productivity</a:t>
            </a:r>
            <a:endParaRPr lang="en-SG" sz="1200" dirty="0">
              <a:latin typeface="+mn-lt"/>
              <a:cs typeface="Times New Roman" panose="02020603050405020304" pitchFamily="18" charset="0"/>
            </a:endParaRPr>
          </a:p>
        </p:txBody>
      </p:sp>
      <p:grpSp>
        <p:nvGrpSpPr>
          <p:cNvPr id="32" name="Group 31">
            <a:extLst>
              <a:ext uri="{FF2B5EF4-FFF2-40B4-BE49-F238E27FC236}">
                <a16:creationId xmlns:a16="http://schemas.microsoft.com/office/drawing/2014/main" xmlns="" id="{2A23ED4B-BA95-4AC3-8656-7FF66608DEF5}"/>
              </a:ext>
            </a:extLst>
          </p:cNvPr>
          <p:cNvGrpSpPr/>
          <p:nvPr/>
        </p:nvGrpSpPr>
        <p:grpSpPr>
          <a:xfrm>
            <a:off x="3978697" y="2881310"/>
            <a:ext cx="1067938" cy="1759027"/>
            <a:chOff x="5682702" y="2953932"/>
            <a:chExt cx="1067938" cy="1759027"/>
          </a:xfrm>
        </p:grpSpPr>
        <p:pic>
          <p:nvPicPr>
            <p:cNvPr id="33" name="Picture 32">
              <a:extLst>
                <a:ext uri="{FF2B5EF4-FFF2-40B4-BE49-F238E27FC236}">
                  <a16:creationId xmlns:a16="http://schemas.microsoft.com/office/drawing/2014/main" xmlns="" id="{AC85142C-992B-49D9-A03D-E1C757FCB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2702" y="2953932"/>
              <a:ext cx="988671" cy="1759027"/>
            </a:xfrm>
            <a:prstGeom prst="rect">
              <a:avLst/>
            </a:prstGeom>
          </p:spPr>
        </p:pic>
        <p:sp>
          <p:nvSpPr>
            <p:cNvPr id="34" name="Rectangle 33">
              <a:extLst>
                <a:ext uri="{FF2B5EF4-FFF2-40B4-BE49-F238E27FC236}">
                  <a16:creationId xmlns:a16="http://schemas.microsoft.com/office/drawing/2014/main" xmlns="" id="{52507985-A552-44F7-B81A-44464908E7A6}"/>
                </a:ext>
              </a:extLst>
            </p:cNvPr>
            <p:cNvSpPr/>
            <p:nvPr/>
          </p:nvSpPr>
          <p:spPr>
            <a:xfrm>
              <a:off x="6566598" y="3561168"/>
              <a:ext cx="184042" cy="237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5" name="Rectangle 34">
              <a:extLst>
                <a:ext uri="{FF2B5EF4-FFF2-40B4-BE49-F238E27FC236}">
                  <a16:creationId xmlns:a16="http://schemas.microsoft.com/office/drawing/2014/main" xmlns="" id="{4D7FF41B-13DA-455D-94DD-F51AEF993782}"/>
                </a:ext>
              </a:extLst>
            </p:cNvPr>
            <p:cNvSpPr/>
            <p:nvPr/>
          </p:nvSpPr>
          <p:spPr>
            <a:xfrm>
              <a:off x="6538484" y="3583730"/>
              <a:ext cx="184042" cy="128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3" name="Slide Number Placeholder 2">
            <a:extLst>
              <a:ext uri="{FF2B5EF4-FFF2-40B4-BE49-F238E27FC236}">
                <a16:creationId xmlns:a16="http://schemas.microsoft.com/office/drawing/2014/main" xmlns="" id="{BB6CBC23-CF82-4CB6-8331-8C44FA2E7080}"/>
              </a:ext>
            </a:extLst>
          </p:cNvPr>
          <p:cNvSpPr>
            <a:spLocks noGrp="1"/>
          </p:cNvSpPr>
          <p:nvPr>
            <p:ph type="sldNum" sz="quarter" idx="11"/>
          </p:nvPr>
        </p:nvSpPr>
        <p:spPr/>
        <p:txBody>
          <a:bodyPr/>
          <a:lstStyle/>
          <a:p>
            <a:pPr>
              <a:defRPr/>
            </a:pPr>
            <a:fld id="{3E879C9F-D129-4F8C-A7F8-6FA0BC02987E}" type="slidenum">
              <a:rPr lang="en-SG" smtClean="0"/>
              <a:pPr>
                <a:defRPr/>
              </a:pPr>
              <a:t>39</a:t>
            </a:fld>
            <a:r>
              <a:rPr lang="en-SG" dirty="0"/>
              <a:t>/14</a:t>
            </a:r>
          </a:p>
        </p:txBody>
      </p:sp>
      <p:sp>
        <p:nvSpPr>
          <p:cNvPr id="36" name="Oval 35"/>
          <p:cNvSpPr/>
          <p:nvPr/>
        </p:nvSpPr>
        <p:spPr>
          <a:xfrm>
            <a:off x="344822" y="1246256"/>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20</a:t>
            </a:r>
            <a:endParaRPr lang="en-US" dirty="0"/>
          </a:p>
        </p:txBody>
      </p:sp>
    </p:spTree>
    <p:extLst>
      <p:ext uri="{BB962C8B-B14F-4D97-AF65-F5344CB8AC3E}">
        <p14:creationId xmlns:p14="http://schemas.microsoft.com/office/powerpoint/2010/main" val="913537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6178A0A-CF14-46D9-96E1-EA1C7D2FDEA7}" type="slidenum">
              <a:rPr lang="en-US" smtClean="0"/>
              <a:t>4</a:t>
            </a:fld>
            <a:endParaRPr lang="en-US" dirty="0"/>
          </a:p>
        </p:txBody>
      </p:sp>
      <p:sp>
        <p:nvSpPr>
          <p:cNvPr id="3" name="Text Placeholder 2"/>
          <p:cNvSpPr>
            <a:spLocks noGrp="1"/>
          </p:cNvSpPr>
          <p:nvPr>
            <p:ph type="body" sz="quarter" idx="11"/>
          </p:nvPr>
        </p:nvSpPr>
        <p:spPr>
          <a:xfrm>
            <a:off x="323528" y="116632"/>
            <a:ext cx="8496944" cy="648369"/>
          </a:xfrm>
          <a:solidFill>
            <a:srgbClr val="FFFF00"/>
          </a:solidFill>
        </p:spPr>
        <p:txBody>
          <a:bodyPr/>
          <a:lstStyle/>
          <a:p>
            <a:r>
              <a:rPr lang="en-US" dirty="0" smtClean="0"/>
              <a:t>{</a:t>
            </a:r>
            <a:r>
              <a:rPr lang="en-US" dirty="0" err="1" smtClean="0"/>
              <a:t>titletraining</a:t>
            </a:r>
            <a:r>
              <a:rPr lang="en-US" dirty="0" smtClean="0"/>
              <a:t>}</a:t>
            </a:r>
            <a:endParaRPr lang="en-US" dirty="0"/>
          </a:p>
        </p:txBody>
      </p:sp>
      <p:sp>
        <p:nvSpPr>
          <p:cNvPr id="5" name="Content Placeholder 2"/>
          <p:cNvSpPr txBox="1">
            <a:spLocks noChangeArrowheads="1"/>
          </p:cNvSpPr>
          <p:nvPr/>
        </p:nvSpPr>
        <p:spPr>
          <a:xfrm>
            <a:off x="304800" y="1124744"/>
            <a:ext cx="2755032" cy="5112568"/>
          </a:xfrm>
          <a:prstGeom prst="rect">
            <a:avLst/>
          </a:prstGeom>
          <a:solidFill>
            <a:srgbClr val="FFFF00"/>
          </a:solidFill>
        </p:spPr>
        <p:txBody>
          <a:bodyPr vert="horz" lIns="91440" tIns="45720" rIns="91440" bIns="45720" rtlCol="0">
            <a:noAutofit/>
          </a:bodyPr>
          <a:lstStyle>
            <a:lvl1pPr marL="0" indent="0" algn="l" defTabSz="914400" rtl="0" eaLnBrk="1" latinLnBrk="0" hangingPunct="1">
              <a:spcBef>
                <a:spcPct val="20000"/>
              </a:spcBef>
              <a:buClr>
                <a:schemeClr val="accent1"/>
              </a:buClr>
              <a:buSzPct val="100000"/>
              <a:buFont typeface="Symbol" pitchFamily="18" charset="2"/>
              <a:buNone/>
              <a:defRPr sz="2400" kern="1200">
                <a:solidFill>
                  <a:schemeClr val="tx1"/>
                </a:solidFill>
                <a:latin typeface="Calibri" pitchFamily="34" charset="0"/>
                <a:ea typeface="+mn-ea"/>
                <a:cs typeface="+mn-cs"/>
              </a:defRPr>
            </a:lvl1pPr>
            <a:lvl2pPr marL="301943" indent="0" algn="l" defTabSz="914400" rtl="0" eaLnBrk="1" latinLnBrk="0" hangingPunct="1">
              <a:spcBef>
                <a:spcPct val="20000"/>
              </a:spcBef>
              <a:buClr>
                <a:schemeClr val="accent1"/>
              </a:buClr>
              <a:buSzPct val="100000"/>
              <a:buFont typeface="Symbol" pitchFamily="18" charset="2"/>
              <a:buNone/>
              <a:defRPr sz="2200" kern="1200">
                <a:solidFill>
                  <a:schemeClr val="tx2"/>
                </a:solidFill>
                <a:latin typeface="+mn-lt"/>
                <a:ea typeface="+mn-ea"/>
                <a:cs typeface="+mn-cs"/>
              </a:defRPr>
            </a:lvl2pPr>
            <a:lvl3pPr marL="627063" indent="0" algn="l" defTabSz="914400" rtl="0" eaLnBrk="1" latinLnBrk="0" hangingPunct="1">
              <a:spcBef>
                <a:spcPct val="20000"/>
              </a:spcBef>
              <a:buClr>
                <a:schemeClr val="accent1"/>
              </a:buClr>
              <a:buSzPct val="100000"/>
              <a:buFont typeface="Symbol" pitchFamily="18" charset="2"/>
              <a:buNone/>
              <a:defRPr sz="2000" kern="1200">
                <a:solidFill>
                  <a:schemeClr val="tx2"/>
                </a:solidFill>
                <a:latin typeface="+mn-lt"/>
                <a:ea typeface="+mn-ea"/>
                <a:cs typeface="+mn-cs"/>
              </a:defRPr>
            </a:lvl3pPr>
            <a:lvl4pPr marL="914400" indent="0" algn="l" defTabSz="914400" rtl="0" eaLnBrk="1" latinLnBrk="0" hangingPunct="1">
              <a:spcBef>
                <a:spcPct val="20000"/>
              </a:spcBef>
              <a:buClr>
                <a:schemeClr val="accent1"/>
              </a:buClr>
              <a:buSzPct val="100000"/>
              <a:buFont typeface="Symbol" pitchFamily="18" charset="2"/>
              <a:buNone/>
              <a:defRPr sz="1800" kern="1200">
                <a:solidFill>
                  <a:schemeClr val="tx2"/>
                </a:solidFill>
                <a:latin typeface="+mn-lt"/>
                <a:ea typeface="+mn-ea"/>
                <a:cs typeface="+mn-cs"/>
              </a:defRPr>
            </a:lvl4pPr>
            <a:lvl5pPr marL="1234440" indent="0" algn="l" defTabSz="914400" rtl="0" eaLnBrk="1" latinLnBrk="0" hangingPunct="1">
              <a:spcBef>
                <a:spcPct val="20000"/>
              </a:spcBef>
              <a:buClr>
                <a:schemeClr val="accent1"/>
              </a:buClr>
              <a:buSzPct val="100000"/>
              <a:buFont typeface="Symbol" pitchFamily="18" charset="2"/>
              <a:buNone/>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buFont typeface="Wingdings" pitchFamily="2" charset="2"/>
              <a:buNone/>
              <a:defRPr/>
            </a:pPr>
            <a:r>
              <a:rPr lang="en-US" sz="2000" b="1" dirty="0" smtClean="0">
                <a:solidFill>
                  <a:schemeClr val="accent1"/>
                </a:solidFill>
                <a:latin typeface="Arial" pitchFamily="34" charset="0"/>
                <a:cs typeface="Arial" pitchFamily="34" charset="0"/>
              </a:rPr>
              <a:t>Attendance</a:t>
            </a:r>
            <a:r>
              <a:rPr lang="en-SG" altLang="en-US" sz="2000" b="1" dirty="0" smtClean="0">
                <a:solidFill>
                  <a:schemeClr val="accent1"/>
                </a:solidFill>
                <a:latin typeface="Arial" pitchFamily="34" charset="0"/>
                <a:cs typeface="Arial" pitchFamily="34" charset="0"/>
              </a:rPr>
              <a:t>:</a:t>
            </a:r>
          </a:p>
          <a:p>
            <a:pPr lvl="1">
              <a:buFont typeface="Arial" pitchFamily="34" charset="0"/>
              <a:buChar char="•"/>
              <a:defRPr/>
            </a:pPr>
            <a:r>
              <a:rPr lang="en-SG" altLang="en-US" sz="2000" dirty="0">
                <a:solidFill>
                  <a:srgbClr val="FF0000"/>
                </a:solidFill>
                <a:latin typeface="Arial" pitchFamily="34" charset="0"/>
                <a:cs typeface="Arial" pitchFamily="34" charset="0"/>
              </a:rPr>
              <a:t> </a:t>
            </a:r>
            <a:r>
              <a:rPr lang="en-SG" altLang="en-US" sz="2000" dirty="0" smtClean="0">
                <a:solidFill>
                  <a:srgbClr val="FF0000"/>
                </a:solidFill>
                <a:latin typeface="Arial" pitchFamily="34" charset="0"/>
                <a:cs typeface="Arial" pitchFamily="34" charset="0"/>
              </a:rPr>
              <a:t>{</a:t>
            </a:r>
            <a:r>
              <a:rPr lang="en-SG" altLang="en-US" sz="2000" dirty="0" err="1" smtClean="0">
                <a:solidFill>
                  <a:srgbClr val="FF0000"/>
                </a:solidFill>
                <a:latin typeface="Arial" pitchFamily="34" charset="0"/>
                <a:cs typeface="Arial" pitchFamily="34" charset="0"/>
              </a:rPr>
              <a:t>attmark</a:t>
            </a:r>
            <a:r>
              <a:rPr lang="en-SG" altLang="en-US" sz="2000" dirty="0" smtClean="0">
                <a:solidFill>
                  <a:srgbClr val="FF0000"/>
                </a:solidFill>
                <a:latin typeface="Arial" pitchFamily="34" charset="0"/>
                <a:cs typeface="Arial" pitchFamily="34" charset="0"/>
              </a:rPr>
              <a:t>}</a:t>
            </a:r>
            <a:r>
              <a:rPr lang="en-SG" altLang="en-US" sz="2000" dirty="0" smtClean="0">
                <a:solidFill>
                  <a:schemeClr val="tx1"/>
                </a:solidFill>
                <a:latin typeface="Arial" pitchFamily="34" charset="0"/>
                <a:cs typeface="Arial" pitchFamily="34" charset="0"/>
              </a:rPr>
              <a:t> </a:t>
            </a:r>
          </a:p>
          <a:p>
            <a:pPr marL="457200" lvl="1">
              <a:buFont typeface="Arial" pitchFamily="34" charset="0"/>
              <a:buNone/>
              <a:defRPr/>
            </a:pPr>
            <a:endParaRPr lang="en-SG" altLang="en-US" sz="2000" dirty="0" smtClean="0">
              <a:latin typeface="Arial" pitchFamily="34" charset="0"/>
              <a:cs typeface="Arial" pitchFamily="34" charset="0"/>
            </a:endParaRPr>
          </a:p>
          <a:p>
            <a:pPr>
              <a:buFont typeface="Arial" pitchFamily="34" charset="0"/>
              <a:buNone/>
              <a:defRPr/>
            </a:pPr>
            <a:r>
              <a:rPr lang="en-US" sz="2000" b="1" dirty="0" smtClean="0">
                <a:solidFill>
                  <a:schemeClr val="accent1"/>
                </a:solidFill>
                <a:latin typeface="Arial" pitchFamily="34" charset="0"/>
                <a:cs typeface="Arial" pitchFamily="34" charset="0"/>
              </a:rPr>
              <a:t>Training </a:t>
            </a:r>
            <a:r>
              <a:rPr lang="en-SG" altLang="en-US" sz="2000" b="1" dirty="0" smtClean="0">
                <a:solidFill>
                  <a:schemeClr val="accent1"/>
                </a:solidFill>
                <a:latin typeface="Arial" pitchFamily="34" charset="0"/>
                <a:cs typeface="Arial" pitchFamily="34" charset="0"/>
              </a:rPr>
              <a:t>duration:</a:t>
            </a:r>
            <a:endParaRPr lang="en-US" sz="2000" dirty="0" smtClean="0">
              <a:latin typeface="Arial" pitchFamily="34" charset="0"/>
              <a:cs typeface="Arial" pitchFamily="34" charset="0"/>
            </a:endParaRPr>
          </a:p>
          <a:p>
            <a:pPr marL="342900" indent="-342900">
              <a:buFont typeface="Arial" panose="020B0604020202020204" pitchFamily="34" charset="0"/>
              <a:buChar char="•"/>
              <a:defRPr/>
            </a:pPr>
            <a:r>
              <a:rPr lang="en-SG" sz="2000" b="1" dirty="0" smtClean="0">
                <a:solidFill>
                  <a:srgbClr val="C00000"/>
                </a:solidFill>
                <a:latin typeface="Arial" pitchFamily="34" charset="0"/>
                <a:cs typeface="Arial" pitchFamily="34" charset="0"/>
              </a:rPr>
              <a:t>{</a:t>
            </a:r>
            <a:r>
              <a:rPr lang="en-SG" sz="2000" b="1" dirty="0" err="1" smtClean="0">
                <a:solidFill>
                  <a:srgbClr val="C00000"/>
                </a:solidFill>
                <a:latin typeface="Arial" pitchFamily="34" charset="0"/>
                <a:cs typeface="Arial" pitchFamily="34" charset="0"/>
              </a:rPr>
              <a:t>trainingduration</a:t>
            </a:r>
            <a:r>
              <a:rPr lang="en-SG" sz="2000" b="1" dirty="0" smtClean="0">
                <a:solidFill>
                  <a:srgbClr val="C00000"/>
                </a:solidFill>
                <a:latin typeface="Arial" pitchFamily="34" charset="0"/>
                <a:cs typeface="Arial" pitchFamily="34" charset="0"/>
              </a:rPr>
              <a:t>}</a:t>
            </a:r>
            <a:endParaRPr lang="en-SG" sz="2000" b="1" dirty="0">
              <a:solidFill>
                <a:srgbClr val="C00000"/>
              </a:solidFill>
              <a:latin typeface="Arial" pitchFamily="34" charset="0"/>
              <a:cs typeface="Arial" pitchFamily="34" charset="0"/>
            </a:endParaRPr>
          </a:p>
          <a:p>
            <a:pPr marL="342900" indent="-342900">
              <a:buFont typeface="Arial" panose="020B0604020202020204" pitchFamily="34" charset="0"/>
              <a:buChar char="•"/>
              <a:defRPr/>
            </a:pPr>
            <a:endParaRPr lang="en-SG" sz="2000" b="1" dirty="0" smtClean="0">
              <a:solidFill>
                <a:srgbClr val="C00000"/>
              </a:solidFill>
              <a:latin typeface="Arial" pitchFamily="34" charset="0"/>
              <a:cs typeface="Arial" pitchFamily="34" charset="0"/>
            </a:endParaRPr>
          </a:p>
          <a:p>
            <a:pPr marL="342900" indent="-342900">
              <a:buFont typeface="Arial" panose="020B0604020202020204" pitchFamily="34" charset="0"/>
              <a:buChar char="•"/>
              <a:defRPr/>
            </a:pPr>
            <a:endParaRPr lang="en-SG" sz="2000" b="1" dirty="0">
              <a:solidFill>
                <a:srgbClr val="C00000"/>
              </a:solidFill>
              <a:latin typeface="Arial" pitchFamily="34" charset="0"/>
              <a:cs typeface="Arial" pitchFamily="34" charset="0"/>
            </a:endParaRPr>
          </a:p>
          <a:p>
            <a:pPr marL="342900" indent="-342900">
              <a:buFont typeface="Arial" panose="020B0604020202020204" pitchFamily="34" charset="0"/>
              <a:buChar char="•"/>
              <a:defRPr/>
            </a:pPr>
            <a:r>
              <a:rPr lang="en-IN" sz="2000" b="1" dirty="0" smtClean="0">
                <a:solidFill>
                  <a:srgbClr val="C00000"/>
                </a:solidFill>
                <a:latin typeface="Arial" pitchFamily="34" charset="0"/>
                <a:cs typeface="Arial" pitchFamily="34" charset="0"/>
              </a:rPr>
              <a:t>{</a:t>
            </a:r>
            <a:r>
              <a:rPr lang="en-IN" sz="2000" b="1" dirty="0" err="1" smtClean="0">
                <a:solidFill>
                  <a:srgbClr val="C00000"/>
                </a:solidFill>
                <a:latin typeface="Arial" pitchFamily="34" charset="0"/>
                <a:cs typeface="Arial" pitchFamily="34" charset="0"/>
              </a:rPr>
              <a:t>submitassement</a:t>
            </a:r>
            <a:r>
              <a:rPr lang="en-IN" sz="2000" b="1" dirty="0" smtClean="0">
                <a:solidFill>
                  <a:srgbClr val="C00000"/>
                </a:solidFill>
                <a:latin typeface="Arial" pitchFamily="34" charset="0"/>
                <a:cs typeface="Arial" pitchFamily="34" charset="0"/>
              </a:rPr>
              <a:t>}</a:t>
            </a:r>
            <a:endParaRPr lang="en-US" sz="2000" b="1" dirty="0" smtClean="0">
              <a:solidFill>
                <a:srgbClr val="C00000"/>
              </a:solidFill>
              <a:latin typeface="Arial" pitchFamily="34" charset="0"/>
              <a:cs typeface="Arial" pitchFamily="34" charset="0"/>
            </a:endParaRPr>
          </a:p>
          <a:p>
            <a:pPr marL="457200" lvl="1">
              <a:buFont typeface="Arial" pitchFamily="34" charset="0"/>
              <a:buNone/>
              <a:defRPr/>
            </a:pPr>
            <a:endParaRPr lang="en-US" sz="2000" dirty="0" smtClean="0">
              <a:latin typeface="Arial" pitchFamily="34" charset="0"/>
              <a:cs typeface="Arial" pitchFamily="34" charset="0"/>
            </a:endParaRPr>
          </a:p>
        </p:txBody>
      </p:sp>
      <p:sp>
        <p:nvSpPr>
          <p:cNvPr id="6" name="Rectangle 5"/>
          <p:cNvSpPr/>
          <p:nvPr/>
        </p:nvSpPr>
        <p:spPr>
          <a:xfrm>
            <a:off x="3347864" y="2406587"/>
            <a:ext cx="5577028" cy="3693319"/>
          </a:xfrm>
          <a:prstGeom prst="rect">
            <a:avLst/>
          </a:prstGeom>
          <a:solidFill>
            <a:srgbClr val="FFFF00"/>
          </a:solidFill>
        </p:spPr>
        <p:txBody>
          <a:bodyPr wrap="square">
            <a:spAutoFit/>
          </a:bodyPr>
          <a:lstStyle/>
          <a:p>
            <a:pPr>
              <a:defRPr/>
            </a:pPr>
            <a:r>
              <a:rPr lang="en-SG" altLang="en-US" b="1" dirty="0" smtClean="0">
                <a:solidFill>
                  <a:srgbClr val="C00000"/>
                </a:solidFill>
                <a:latin typeface="Arial" pitchFamily="34" charset="0"/>
                <a:cs typeface="Arial" pitchFamily="34" charset="0"/>
              </a:rPr>
              <a:t>  </a:t>
            </a:r>
            <a:r>
              <a:rPr lang="en-SG" altLang="en-US" b="1" dirty="0" smtClean="0">
                <a:solidFill>
                  <a:srgbClr val="0070C0"/>
                </a:solidFill>
                <a:latin typeface="Arial" pitchFamily="34" charset="0"/>
                <a:cs typeface="Arial" pitchFamily="34" charset="0"/>
              </a:rPr>
              <a:t>Practical Performance </a:t>
            </a:r>
          </a:p>
          <a:p>
            <a:pPr marL="800100" lvl="1" indent="-342900">
              <a:buFont typeface="Wingdings" panose="05000000000000000000" pitchFamily="2" charset="2"/>
              <a:buChar char="ü"/>
              <a:defRPr/>
            </a:pPr>
            <a:r>
              <a:rPr lang="en-US" altLang="en-US" b="1" dirty="0" smtClean="0">
                <a:solidFill>
                  <a:srgbClr val="C00000"/>
                </a:solidFill>
                <a:latin typeface="Arial" pitchFamily="34" charset="0"/>
                <a:cs typeface="Arial" pitchFamily="34" charset="0"/>
              </a:rPr>
              <a:t>7 stations </a:t>
            </a:r>
            <a:r>
              <a:rPr lang="en-US" altLang="en-US" dirty="0" smtClean="0">
                <a:latin typeface="Arial" pitchFamily="34" charset="0"/>
                <a:cs typeface="Arial" pitchFamily="34" charset="0"/>
              </a:rPr>
              <a:t>(PPE</a:t>
            </a:r>
            <a:r>
              <a:rPr lang="en-US" altLang="en-US" dirty="0">
                <a:latin typeface="Arial" pitchFamily="34" charset="0"/>
                <a:cs typeface="Arial" pitchFamily="34" charset="0"/>
              </a:rPr>
              <a:t>, Safety Sign, O2 entry limits for confined space, Fire Emergency, Ascend scaffold, </a:t>
            </a:r>
            <a:r>
              <a:rPr lang="en-US" altLang="en-US" dirty="0" smtClean="0">
                <a:latin typeface="Arial" pitchFamily="34" charset="0"/>
                <a:cs typeface="Arial" pitchFamily="34" charset="0"/>
              </a:rPr>
              <a:t>Ascend </a:t>
            </a:r>
            <a:r>
              <a:rPr lang="en-US" altLang="en-US" dirty="0">
                <a:latin typeface="Arial" pitchFamily="34" charset="0"/>
                <a:cs typeface="Arial" pitchFamily="34" charset="0"/>
              </a:rPr>
              <a:t>roof structure and self-relief suspension trauma </a:t>
            </a:r>
            <a:r>
              <a:rPr lang="en-US" altLang="en-US" dirty="0" smtClean="0">
                <a:latin typeface="Arial" pitchFamily="34" charset="0"/>
                <a:cs typeface="Arial" pitchFamily="34" charset="0"/>
              </a:rPr>
              <a:t>management)</a:t>
            </a:r>
            <a:endParaRPr lang="en-US" altLang="en-US" b="1" dirty="0" smtClean="0">
              <a:solidFill>
                <a:srgbClr val="C00000"/>
              </a:solidFill>
              <a:latin typeface="Arial" pitchFamily="34" charset="0"/>
              <a:cs typeface="Arial" pitchFamily="34" charset="0"/>
            </a:endParaRPr>
          </a:p>
          <a:p>
            <a:pPr marL="800100" lvl="1" indent="-342900">
              <a:buFont typeface="Wingdings" panose="05000000000000000000" pitchFamily="2" charset="2"/>
              <a:buChar char="ü"/>
              <a:defRPr/>
            </a:pPr>
            <a:r>
              <a:rPr lang="en-US" altLang="en-US" dirty="0" smtClean="0">
                <a:latin typeface="Arial" pitchFamily="34" charset="0"/>
                <a:cs typeface="Arial" pitchFamily="34" charset="0"/>
              </a:rPr>
              <a:t>Pass </a:t>
            </a:r>
            <a:r>
              <a:rPr lang="en-US" altLang="en-US" dirty="0">
                <a:latin typeface="Arial" pitchFamily="34" charset="0"/>
                <a:cs typeface="Arial" pitchFamily="34" charset="0"/>
              </a:rPr>
              <a:t>criteria: </a:t>
            </a:r>
            <a:r>
              <a:rPr lang="en-US" altLang="en-US" b="1" dirty="0">
                <a:solidFill>
                  <a:srgbClr val="C00000"/>
                </a:solidFill>
                <a:latin typeface="Arial" pitchFamily="34" charset="0"/>
                <a:cs typeface="Arial" pitchFamily="34" charset="0"/>
              </a:rPr>
              <a:t>100% </a:t>
            </a:r>
            <a:r>
              <a:rPr lang="en-US" altLang="en-US" b="1" dirty="0" smtClean="0">
                <a:solidFill>
                  <a:srgbClr val="C00000"/>
                </a:solidFill>
                <a:latin typeface="Arial" pitchFamily="34" charset="0"/>
                <a:cs typeface="Arial" pitchFamily="34" charset="0"/>
              </a:rPr>
              <a:t> </a:t>
            </a:r>
            <a:r>
              <a:rPr lang="en-US" altLang="en-US" dirty="0" smtClean="0">
                <a:latin typeface="Arial" pitchFamily="34" charset="0"/>
                <a:cs typeface="Arial" pitchFamily="34" charset="0"/>
              </a:rPr>
              <a:t>(</a:t>
            </a:r>
            <a:r>
              <a:rPr lang="en-US" altLang="en-US" dirty="0">
                <a:latin typeface="Arial" pitchFamily="34" charset="0"/>
                <a:cs typeface="Arial" pitchFamily="34" charset="0"/>
              </a:rPr>
              <a:t>competency based</a:t>
            </a:r>
            <a:r>
              <a:rPr lang="en-US" altLang="en-US" dirty="0" smtClean="0">
                <a:latin typeface="Arial" pitchFamily="34" charset="0"/>
                <a:cs typeface="Arial" pitchFamily="34" charset="0"/>
              </a:rPr>
              <a:t>)</a:t>
            </a:r>
          </a:p>
          <a:p>
            <a:pPr marL="800100" lvl="1" indent="-342900">
              <a:buFont typeface="Wingdings" panose="05000000000000000000" pitchFamily="2" charset="2"/>
              <a:buChar char="ü"/>
              <a:defRPr/>
            </a:pPr>
            <a:r>
              <a:rPr lang="en-US" altLang="en-US" dirty="0" smtClean="0">
                <a:latin typeface="Arial" pitchFamily="34" charset="0"/>
                <a:cs typeface="Arial" pitchFamily="34" charset="0"/>
              </a:rPr>
              <a:t>&gt; 3 components NYC, considered NYC of the course </a:t>
            </a:r>
          </a:p>
          <a:p>
            <a:pPr marL="800100" lvl="1" indent="-342900">
              <a:buFont typeface="Wingdings" panose="05000000000000000000" pitchFamily="2" charset="2"/>
              <a:buChar char="ü"/>
              <a:defRPr/>
            </a:pPr>
            <a:r>
              <a:rPr lang="en-US" altLang="en-US" dirty="0" smtClean="0">
                <a:latin typeface="Arial" pitchFamily="34" charset="0"/>
                <a:cs typeface="Arial" pitchFamily="34" charset="0"/>
              </a:rPr>
              <a:t>Up to 3 components NYC, Trainer will teach and assess learner for 2</a:t>
            </a:r>
            <a:r>
              <a:rPr lang="en-US" altLang="en-US" baseline="30000" dirty="0" smtClean="0">
                <a:latin typeface="Arial" pitchFamily="34" charset="0"/>
                <a:cs typeface="Arial" pitchFamily="34" charset="0"/>
              </a:rPr>
              <a:t>nd</a:t>
            </a:r>
            <a:r>
              <a:rPr lang="en-US" altLang="en-US" dirty="0" smtClean="0">
                <a:latin typeface="Arial" pitchFamily="34" charset="0"/>
                <a:cs typeface="Arial" pitchFamily="34" charset="0"/>
              </a:rPr>
              <a:t> attempt of that (NYC) components. During 2</a:t>
            </a:r>
            <a:r>
              <a:rPr lang="en-US" altLang="en-US" baseline="30000" dirty="0" smtClean="0">
                <a:latin typeface="Arial" pitchFamily="34" charset="0"/>
                <a:cs typeface="Arial" pitchFamily="34" charset="0"/>
              </a:rPr>
              <a:t>nd</a:t>
            </a:r>
            <a:r>
              <a:rPr lang="en-US" altLang="en-US" dirty="0" smtClean="0">
                <a:latin typeface="Arial" pitchFamily="34" charset="0"/>
                <a:cs typeface="Arial" pitchFamily="34" charset="0"/>
              </a:rPr>
              <a:t> attempt, if any 1 component NYC, considered full course NYC.      </a:t>
            </a:r>
            <a:endParaRPr lang="en-US" altLang="en-US" dirty="0">
              <a:latin typeface="Arial" pitchFamily="34" charset="0"/>
              <a:cs typeface="Arial" pitchFamily="34" charset="0"/>
            </a:endParaRPr>
          </a:p>
        </p:txBody>
      </p:sp>
      <p:sp>
        <p:nvSpPr>
          <p:cNvPr id="4" name="Rectangle 3"/>
          <p:cNvSpPr/>
          <p:nvPr/>
        </p:nvSpPr>
        <p:spPr>
          <a:xfrm>
            <a:off x="3347864" y="818460"/>
            <a:ext cx="5472608" cy="1338828"/>
          </a:xfrm>
          <a:prstGeom prst="rect">
            <a:avLst/>
          </a:prstGeom>
          <a:solidFill>
            <a:srgbClr val="FFFF00"/>
          </a:solidFill>
        </p:spPr>
        <p:txBody>
          <a:bodyPr wrap="square">
            <a:spAutoFit/>
          </a:bodyPr>
          <a:lstStyle/>
          <a:p>
            <a:pPr>
              <a:lnSpc>
                <a:spcPct val="90000"/>
              </a:lnSpc>
              <a:defRPr/>
            </a:pPr>
            <a:endParaRPr lang="en-SG" altLang="en-US" b="1" dirty="0">
              <a:solidFill>
                <a:schemeClr val="accent2"/>
              </a:solidFill>
              <a:latin typeface="Arial" pitchFamily="34" charset="0"/>
              <a:cs typeface="Arial" pitchFamily="34" charset="0"/>
            </a:endParaRPr>
          </a:p>
          <a:p>
            <a:pPr marL="342900" indent="-342900">
              <a:lnSpc>
                <a:spcPct val="90000"/>
              </a:lnSpc>
              <a:buFont typeface="Arial" panose="020B0604020202020204" pitchFamily="34" charset="0"/>
              <a:buChar char="•"/>
              <a:defRPr/>
            </a:pPr>
            <a:r>
              <a:rPr lang="en-SG" altLang="en-US" b="1" dirty="0">
                <a:solidFill>
                  <a:srgbClr val="0070C0"/>
                </a:solidFill>
                <a:latin typeface="Arial" pitchFamily="34" charset="0"/>
                <a:cs typeface="Arial" pitchFamily="34" charset="0"/>
              </a:rPr>
              <a:t>Written test (Close book, Individual) </a:t>
            </a:r>
          </a:p>
          <a:p>
            <a:pPr marL="800100" lvl="1" indent="-342900">
              <a:lnSpc>
                <a:spcPct val="90000"/>
              </a:lnSpc>
              <a:buFont typeface="Wingdings" panose="05000000000000000000" pitchFamily="2" charset="2"/>
              <a:buChar char="ü"/>
              <a:defRPr/>
            </a:pPr>
            <a:r>
              <a:rPr lang="en-SG" altLang="en-US" b="1" dirty="0" smtClean="0">
                <a:solidFill>
                  <a:srgbClr val="C00000"/>
                </a:solidFill>
                <a:latin typeface="Arial" pitchFamily="34" charset="0"/>
                <a:cs typeface="Arial" pitchFamily="34" charset="0"/>
              </a:rPr>
              <a:t>{</a:t>
            </a:r>
            <a:r>
              <a:rPr lang="en-SG" altLang="en-US" b="1" dirty="0" err="1" smtClean="0">
                <a:solidFill>
                  <a:srgbClr val="C00000"/>
                </a:solidFill>
                <a:latin typeface="Arial" pitchFamily="34" charset="0"/>
                <a:cs typeface="Arial" pitchFamily="34" charset="0"/>
              </a:rPr>
              <a:t>mcqmark</a:t>
            </a:r>
            <a:r>
              <a:rPr lang="en-SG" altLang="en-US" b="1" dirty="0" smtClean="0">
                <a:solidFill>
                  <a:srgbClr val="C00000"/>
                </a:solidFill>
                <a:latin typeface="Arial" pitchFamily="34" charset="0"/>
                <a:cs typeface="Arial" pitchFamily="34" charset="0"/>
              </a:rPr>
              <a:t>} </a:t>
            </a:r>
            <a:r>
              <a:rPr lang="en-SG" altLang="en-US" dirty="0" smtClean="0">
                <a:latin typeface="Arial" pitchFamily="34" charset="0"/>
                <a:cs typeface="Arial" pitchFamily="34" charset="0"/>
              </a:rPr>
              <a:t>questions ({marks} </a:t>
            </a:r>
            <a:r>
              <a:rPr lang="en-SG" altLang="en-US" dirty="0">
                <a:latin typeface="Arial" pitchFamily="34" charset="0"/>
                <a:cs typeface="Arial" pitchFamily="34" charset="0"/>
              </a:rPr>
              <a:t>marks)  </a:t>
            </a:r>
          </a:p>
          <a:p>
            <a:pPr marL="800100" lvl="1" indent="-342900">
              <a:lnSpc>
                <a:spcPct val="90000"/>
              </a:lnSpc>
              <a:buFont typeface="Wingdings" panose="05000000000000000000" pitchFamily="2" charset="2"/>
              <a:buChar char="ü"/>
              <a:defRPr/>
            </a:pPr>
            <a:r>
              <a:rPr lang="en-SG" altLang="en-US" dirty="0">
                <a:latin typeface="Arial" pitchFamily="34" charset="0"/>
                <a:cs typeface="Arial" pitchFamily="34" charset="0"/>
              </a:rPr>
              <a:t>Duration: </a:t>
            </a:r>
            <a:r>
              <a:rPr lang="en-SG" altLang="en-US" b="1" dirty="0">
                <a:solidFill>
                  <a:srgbClr val="C00000"/>
                </a:solidFill>
                <a:latin typeface="Arial" pitchFamily="34" charset="0"/>
                <a:cs typeface="Arial" pitchFamily="34" charset="0"/>
              </a:rPr>
              <a:t>1 hour </a:t>
            </a:r>
          </a:p>
          <a:p>
            <a:pPr marL="800100" lvl="1" indent="-342900">
              <a:lnSpc>
                <a:spcPct val="90000"/>
              </a:lnSpc>
              <a:buFont typeface="Wingdings" panose="05000000000000000000" pitchFamily="2" charset="2"/>
              <a:buChar char="ü"/>
              <a:defRPr/>
            </a:pPr>
            <a:r>
              <a:rPr lang="en-SG" altLang="en-US" dirty="0">
                <a:latin typeface="Arial" pitchFamily="34" charset="0"/>
                <a:cs typeface="Arial" pitchFamily="34" charset="0"/>
              </a:rPr>
              <a:t>Pass criteria: </a:t>
            </a:r>
            <a:r>
              <a:rPr lang="en-SG" altLang="en-US" b="1" dirty="0">
                <a:solidFill>
                  <a:srgbClr val="C00000"/>
                </a:solidFill>
                <a:latin typeface="Arial" pitchFamily="34" charset="0"/>
                <a:cs typeface="Arial" pitchFamily="34" charset="0"/>
              </a:rPr>
              <a:t>60% (Minimum of 24 marks) </a:t>
            </a:r>
            <a:endParaRPr lang="en-SG" dirty="0"/>
          </a:p>
        </p:txBody>
      </p:sp>
    </p:spTree>
    <p:extLst>
      <p:ext uri="{BB962C8B-B14F-4D97-AF65-F5344CB8AC3E}">
        <p14:creationId xmlns:p14="http://schemas.microsoft.com/office/powerpoint/2010/main" val="31615844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22F588-7420-4C97-8928-EBD3AE1BC4F4}"/>
              </a:ext>
            </a:extLst>
          </p:cNvPr>
          <p:cNvSpPr>
            <a:spLocks noGrp="1"/>
          </p:cNvSpPr>
          <p:nvPr>
            <p:ph type="title"/>
          </p:nvPr>
        </p:nvSpPr>
        <p:spPr/>
        <p:txBody>
          <a:bodyPr/>
          <a:lstStyle/>
          <a:p>
            <a:r>
              <a:rPr lang="en-SG" dirty="0"/>
              <a:t>Example 2: With Total WSH</a:t>
            </a:r>
          </a:p>
        </p:txBody>
      </p:sp>
      <p:sp>
        <p:nvSpPr>
          <p:cNvPr id="5" name="Rounded Rectangle 4">
            <a:extLst>
              <a:ext uri="{FF2B5EF4-FFF2-40B4-BE49-F238E27FC236}">
                <a16:creationId xmlns:a16="http://schemas.microsoft.com/office/drawing/2014/main" xmlns="" id="{24CE4D7C-120A-40F2-8508-0F0796A97F94}"/>
              </a:ext>
            </a:extLst>
          </p:cNvPr>
          <p:cNvSpPr/>
          <p:nvPr/>
        </p:nvSpPr>
        <p:spPr>
          <a:xfrm>
            <a:off x="3388918" y="1528541"/>
            <a:ext cx="2065095" cy="1303566"/>
          </a:xfrm>
          <a:prstGeom prst="roundRect">
            <a:avLst/>
          </a:prstGeom>
          <a:noFill/>
          <a:ln w="28575">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rgbClr val="0070C0"/>
                </a:solidFill>
                <a:cs typeface="Times New Roman" panose="02020603050405020304" pitchFamily="18" charset="0"/>
              </a:rPr>
              <a:t>Good Work Processes</a:t>
            </a:r>
          </a:p>
        </p:txBody>
      </p:sp>
      <p:cxnSp>
        <p:nvCxnSpPr>
          <p:cNvPr id="6" name="Straight Arrow Connector 5">
            <a:extLst>
              <a:ext uri="{FF2B5EF4-FFF2-40B4-BE49-F238E27FC236}">
                <a16:creationId xmlns:a16="http://schemas.microsoft.com/office/drawing/2014/main" xmlns="" id="{297DB064-61A7-4F1F-9B43-3717905FAC24}"/>
              </a:ext>
            </a:extLst>
          </p:cNvPr>
          <p:cNvCxnSpPr/>
          <p:nvPr/>
        </p:nvCxnSpPr>
        <p:spPr>
          <a:xfrm>
            <a:off x="2704503" y="5168836"/>
            <a:ext cx="3489640" cy="2"/>
          </a:xfrm>
          <a:prstGeom prst="straightConnector1">
            <a:avLst/>
          </a:prstGeom>
          <a:ln w="63500" cmpd="sng">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7" name="Flowchart: Connector 6">
            <a:extLst>
              <a:ext uri="{FF2B5EF4-FFF2-40B4-BE49-F238E27FC236}">
                <a16:creationId xmlns:a16="http://schemas.microsoft.com/office/drawing/2014/main" xmlns="" id="{B623D78E-1642-4B6B-A569-B23D9B16609C}"/>
              </a:ext>
            </a:extLst>
          </p:cNvPr>
          <p:cNvSpPr/>
          <p:nvPr/>
        </p:nvSpPr>
        <p:spPr>
          <a:xfrm>
            <a:off x="2521246" y="4532692"/>
            <a:ext cx="583120" cy="432048"/>
          </a:xfrm>
          <a:prstGeom prst="flowChartConnector">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Times New Roman" panose="02020603050405020304" pitchFamily="18" charset="0"/>
              </a:rPr>
              <a:t>i3</a:t>
            </a:r>
            <a:endParaRPr lang="en-SG" sz="1600" b="1" dirty="0">
              <a:solidFill>
                <a:schemeClr val="tx1"/>
              </a:solidFill>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xmlns="" id="{5A38E19C-5143-4365-986F-6C51C957B466}"/>
              </a:ext>
            </a:extLst>
          </p:cNvPr>
          <p:cNvCxnSpPr/>
          <p:nvPr/>
        </p:nvCxnSpPr>
        <p:spPr>
          <a:xfrm flipH="1">
            <a:off x="2633513" y="5517305"/>
            <a:ext cx="3489640" cy="1"/>
          </a:xfrm>
          <a:prstGeom prst="straightConnector1">
            <a:avLst/>
          </a:prstGeom>
          <a:ln w="63500" cmpd="sng">
            <a:solidFill>
              <a:srgbClr val="D1739E"/>
            </a:solidFill>
            <a:tailEnd type="arrow"/>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xmlns="" id="{350A916A-4D09-4F2E-9B88-0D3EC15A2AE2}"/>
              </a:ext>
            </a:extLst>
          </p:cNvPr>
          <p:cNvSpPr/>
          <p:nvPr/>
        </p:nvSpPr>
        <p:spPr>
          <a:xfrm>
            <a:off x="2550515" y="5751296"/>
            <a:ext cx="553851" cy="432048"/>
          </a:xfrm>
          <a:prstGeom prst="flowChartConnector">
            <a:avLst/>
          </a:prstGeom>
          <a:noFill/>
          <a:ln w="63500">
            <a:solidFill>
              <a:srgbClr val="D17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Times New Roman" panose="02020603050405020304" pitchFamily="18" charset="0"/>
              </a:rPr>
              <a:t>i4</a:t>
            </a:r>
            <a:endParaRPr lang="en-SG" sz="1600" b="1" dirty="0">
              <a:solidFill>
                <a:schemeClr val="tx1"/>
              </a:solidFill>
              <a:cs typeface="Times New Roman" panose="02020603050405020304" pitchFamily="18" charset="0"/>
            </a:endParaRPr>
          </a:p>
        </p:txBody>
      </p:sp>
      <p:sp>
        <p:nvSpPr>
          <p:cNvPr id="10" name="Rounded Rectangle 9">
            <a:extLst>
              <a:ext uri="{FF2B5EF4-FFF2-40B4-BE49-F238E27FC236}">
                <a16:creationId xmlns:a16="http://schemas.microsoft.com/office/drawing/2014/main" xmlns="" id="{3E0B002D-A87F-4AF8-8488-61993D201AA9}"/>
              </a:ext>
            </a:extLst>
          </p:cNvPr>
          <p:cNvSpPr/>
          <p:nvPr/>
        </p:nvSpPr>
        <p:spPr>
          <a:xfrm>
            <a:off x="257634" y="4640338"/>
            <a:ext cx="2079519" cy="1345405"/>
          </a:xfrm>
          <a:prstGeom prst="roundRect">
            <a:avLst/>
          </a:prstGeom>
          <a:noFill/>
          <a:ln w="28575">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xmlns="" id="{7E4505BC-6EC5-49E4-B07D-512424D08EAF}"/>
              </a:ext>
            </a:extLst>
          </p:cNvPr>
          <p:cNvSpPr/>
          <p:nvPr/>
        </p:nvSpPr>
        <p:spPr>
          <a:xfrm>
            <a:off x="6419513" y="4697883"/>
            <a:ext cx="2066251" cy="1332961"/>
          </a:xfrm>
          <a:prstGeom prst="roundRect">
            <a:avLst/>
          </a:prstGeom>
          <a:noFill/>
          <a:ln w="28575">
            <a:solidFill>
              <a:srgbClr val="D1739E"/>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0CADD300-4B5E-479F-A255-9BA14C67CACA}"/>
              </a:ext>
            </a:extLst>
          </p:cNvPr>
          <p:cNvSpPr txBox="1"/>
          <p:nvPr/>
        </p:nvSpPr>
        <p:spPr>
          <a:xfrm>
            <a:off x="622352" y="4462575"/>
            <a:ext cx="1350081" cy="40011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solidFill>
                  <a:schemeClr val="bg1"/>
                </a:solidFill>
                <a:cs typeface="Times New Roman" panose="02020603050405020304" pitchFamily="18" charset="0"/>
              </a:rPr>
              <a:t>SAFETY</a:t>
            </a:r>
            <a:r>
              <a:rPr lang="en-US" sz="2000" b="1" dirty="0">
                <a:latin typeface="Times New Roman" panose="02020603050405020304" pitchFamily="18" charset="0"/>
                <a:cs typeface="Times New Roman" panose="02020603050405020304" pitchFamily="18" charset="0"/>
              </a:rPr>
              <a:t> </a:t>
            </a:r>
            <a:endParaRPr lang="en-SG" sz="20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35CBF96B-8951-493C-8770-75391C7CDEE1}"/>
              </a:ext>
            </a:extLst>
          </p:cNvPr>
          <p:cNvSpPr txBox="1"/>
          <p:nvPr/>
        </p:nvSpPr>
        <p:spPr>
          <a:xfrm>
            <a:off x="3774282" y="1268760"/>
            <a:ext cx="1350081" cy="4001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solidFill>
                  <a:schemeClr val="bg1"/>
                </a:solidFill>
                <a:cs typeface="Times New Roman" panose="02020603050405020304" pitchFamily="18" charset="0"/>
              </a:rPr>
              <a:t>WORK</a:t>
            </a:r>
            <a:endParaRPr lang="en-SG" sz="2000" b="1" dirty="0">
              <a:solidFill>
                <a:schemeClr val="bg1"/>
              </a:solidFill>
              <a:cs typeface="Times New Roman" panose="02020603050405020304" pitchFamily="18" charset="0"/>
            </a:endParaRPr>
          </a:p>
        </p:txBody>
      </p:sp>
      <p:sp>
        <p:nvSpPr>
          <p:cNvPr id="14" name="TextBox 13">
            <a:extLst>
              <a:ext uri="{FF2B5EF4-FFF2-40B4-BE49-F238E27FC236}">
                <a16:creationId xmlns:a16="http://schemas.microsoft.com/office/drawing/2014/main" xmlns="" id="{3F1B2C24-711D-4C0F-8B63-AFA5D4A20E4B}"/>
              </a:ext>
            </a:extLst>
          </p:cNvPr>
          <p:cNvSpPr txBox="1"/>
          <p:nvPr/>
        </p:nvSpPr>
        <p:spPr>
          <a:xfrm>
            <a:off x="6741686" y="4506538"/>
            <a:ext cx="1350081" cy="400110"/>
          </a:xfrm>
          <a:prstGeom prst="rect">
            <a:avLst/>
          </a:prstGeom>
          <a:solidFill>
            <a:srgbClr val="D173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solidFill>
                  <a:schemeClr val="bg1"/>
                </a:solidFill>
                <a:cs typeface="Times New Roman" panose="02020603050405020304" pitchFamily="18" charset="0"/>
              </a:rPr>
              <a:t>HEALTH</a:t>
            </a:r>
            <a:endParaRPr lang="en-SG" sz="2000" b="1" dirty="0">
              <a:solidFill>
                <a:schemeClr val="bg1"/>
              </a:solidFill>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xmlns="" id="{A6E340F9-ED34-43C3-87FF-54D530956FF0}"/>
              </a:ext>
            </a:extLst>
          </p:cNvPr>
          <p:cNvCxnSpPr/>
          <p:nvPr/>
        </p:nvCxnSpPr>
        <p:spPr>
          <a:xfrm flipH="1">
            <a:off x="1398862" y="2034536"/>
            <a:ext cx="1618428" cy="2337930"/>
          </a:xfrm>
          <a:prstGeom prst="straightConnector1">
            <a:avLst/>
          </a:prstGeom>
          <a:ln w="63500"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xmlns="" id="{B4D7D834-8691-470D-8EE3-EDA24A0C55D7}"/>
              </a:ext>
            </a:extLst>
          </p:cNvPr>
          <p:cNvSpPr/>
          <p:nvPr/>
        </p:nvSpPr>
        <p:spPr>
          <a:xfrm flipH="1">
            <a:off x="2765544" y="2654005"/>
            <a:ext cx="562920" cy="432048"/>
          </a:xfrm>
          <a:prstGeom prst="flowChartConnector">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Times New Roman" panose="02020603050405020304" pitchFamily="18" charset="0"/>
              </a:rPr>
              <a:t>i5</a:t>
            </a:r>
            <a:endParaRPr lang="en-SG" sz="1600" b="1" dirty="0">
              <a:solidFill>
                <a:schemeClr val="tx1"/>
              </a:solidFill>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xmlns="" id="{BE15B369-F458-40D9-BA81-CE63A13CC3F0}"/>
              </a:ext>
            </a:extLst>
          </p:cNvPr>
          <p:cNvCxnSpPr/>
          <p:nvPr/>
        </p:nvCxnSpPr>
        <p:spPr>
          <a:xfrm flipV="1">
            <a:off x="1086170" y="1883018"/>
            <a:ext cx="1618333" cy="2314262"/>
          </a:xfrm>
          <a:prstGeom prst="straightConnector1">
            <a:avLst/>
          </a:prstGeom>
          <a:ln w="63500" cmpd="sng">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8" name="Flowchart: Connector 17">
            <a:extLst>
              <a:ext uri="{FF2B5EF4-FFF2-40B4-BE49-F238E27FC236}">
                <a16:creationId xmlns:a16="http://schemas.microsoft.com/office/drawing/2014/main" xmlns="" id="{689395FD-4EF6-46AE-922F-3D66CA6671E7}"/>
              </a:ext>
            </a:extLst>
          </p:cNvPr>
          <p:cNvSpPr/>
          <p:nvPr/>
        </p:nvSpPr>
        <p:spPr>
          <a:xfrm flipH="1">
            <a:off x="1511833" y="2206921"/>
            <a:ext cx="552995" cy="432048"/>
          </a:xfrm>
          <a:prstGeom prst="flowChartConnector">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Times New Roman" panose="02020603050405020304" pitchFamily="18" charset="0"/>
              </a:rPr>
              <a:t>i6</a:t>
            </a:r>
            <a:endParaRPr lang="en-SG" sz="1600" b="1" dirty="0">
              <a:solidFill>
                <a:schemeClr val="tx1"/>
              </a:solidFill>
              <a:cs typeface="Times New Roman" panose="02020603050405020304" pitchFamily="18" charset="0"/>
            </a:endParaRPr>
          </a:p>
        </p:txBody>
      </p:sp>
      <p:sp>
        <p:nvSpPr>
          <p:cNvPr id="19" name="TextBox 18">
            <a:extLst>
              <a:ext uri="{FF2B5EF4-FFF2-40B4-BE49-F238E27FC236}">
                <a16:creationId xmlns:a16="http://schemas.microsoft.com/office/drawing/2014/main" xmlns="" id="{326DC3B9-2870-4B51-BB5F-17DAD1A0DE32}"/>
              </a:ext>
            </a:extLst>
          </p:cNvPr>
          <p:cNvSpPr txBox="1"/>
          <p:nvPr/>
        </p:nvSpPr>
        <p:spPr>
          <a:xfrm flipH="1">
            <a:off x="2268067" y="3162032"/>
            <a:ext cx="1506214" cy="1015663"/>
          </a:xfrm>
          <a:prstGeom prst="rect">
            <a:avLst/>
          </a:prstGeom>
          <a:noFill/>
        </p:spPr>
        <p:txBody>
          <a:bodyPr wrap="square" rtlCol="0">
            <a:spAutoFit/>
          </a:bodyPr>
          <a:lstStyle/>
          <a:p>
            <a:r>
              <a:rPr lang="en-US" sz="1200" dirty="0">
                <a:latin typeface="+mn-lt"/>
                <a:cs typeface="Times New Roman" panose="02020603050405020304" pitchFamily="18" charset="0"/>
              </a:rPr>
              <a:t>Good work processes lowers the possibility of Mr Tan getting into a workplace accident</a:t>
            </a:r>
            <a:endParaRPr lang="en-SG" sz="1200" strike="sngStrike" dirty="0">
              <a:latin typeface="+mn-lt"/>
              <a:cs typeface="Times New Roman" panose="02020603050405020304" pitchFamily="18" charset="0"/>
            </a:endParaRPr>
          </a:p>
        </p:txBody>
      </p:sp>
      <p:sp>
        <p:nvSpPr>
          <p:cNvPr id="20" name="TextBox 19">
            <a:extLst>
              <a:ext uri="{FF2B5EF4-FFF2-40B4-BE49-F238E27FC236}">
                <a16:creationId xmlns:a16="http://schemas.microsoft.com/office/drawing/2014/main" xmlns="" id="{58B9DEE6-3C1A-4F0B-9D5A-C204BCB381BC}"/>
              </a:ext>
            </a:extLst>
          </p:cNvPr>
          <p:cNvSpPr txBox="1"/>
          <p:nvPr/>
        </p:nvSpPr>
        <p:spPr>
          <a:xfrm flipH="1">
            <a:off x="81205" y="2616837"/>
            <a:ext cx="1741483" cy="830997"/>
          </a:xfrm>
          <a:prstGeom prst="rect">
            <a:avLst/>
          </a:prstGeom>
          <a:noFill/>
        </p:spPr>
        <p:txBody>
          <a:bodyPr wrap="square" rtlCol="0">
            <a:spAutoFit/>
          </a:bodyPr>
          <a:lstStyle/>
          <a:p>
            <a:pPr algn="ctr"/>
            <a:r>
              <a:rPr lang="en-US" sz="1200" dirty="0">
                <a:latin typeface="+mn-lt"/>
                <a:cs typeface="Times New Roman" panose="02020603050405020304" pitchFamily="18" charset="0"/>
              </a:rPr>
              <a:t>The absence of workplace accidents preserves Mr Tan’s productivity at work</a:t>
            </a:r>
            <a:endParaRPr lang="en-SG" sz="1200" dirty="0">
              <a:latin typeface="+mn-lt"/>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xmlns="" id="{E32C12DE-8B44-4FFB-A663-5CD00BBEC97F}"/>
              </a:ext>
            </a:extLst>
          </p:cNvPr>
          <p:cNvCxnSpPr/>
          <p:nvPr/>
        </p:nvCxnSpPr>
        <p:spPr>
          <a:xfrm flipH="1" flipV="1">
            <a:off x="6136815" y="1826408"/>
            <a:ext cx="1731437" cy="2323866"/>
          </a:xfrm>
          <a:prstGeom prst="straightConnector1">
            <a:avLst/>
          </a:prstGeom>
          <a:ln w="63500" cmpd="sng">
            <a:solidFill>
              <a:srgbClr val="D1739E"/>
            </a:solidFill>
            <a:tailEnd type="arrow"/>
          </a:ln>
        </p:spPr>
        <p:style>
          <a:lnRef idx="1">
            <a:schemeClr val="accent1"/>
          </a:lnRef>
          <a:fillRef idx="0">
            <a:schemeClr val="accent1"/>
          </a:fillRef>
          <a:effectRef idx="0">
            <a:schemeClr val="accent1"/>
          </a:effectRef>
          <a:fontRef idx="minor">
            <a:schemeClr val="tx1"/>
          </a:fontRef>
        </p:style>
      </p:cxnSp>
      <p:sp>
        <p:nvSpPr>
          <p:cNvPr id="22" name="Flowchart: Connector 21">
            <a:extLst>
              <a:ext uri="{FF2B5EF4-FFF2-40B4-BE49-F238E27FC236}">
                <a16:creationId xmlns:a16="http://schemas.microsoft.com/office/drawing/2014/main" xmlns="" id="{19C1BC28-8A2F-42DD-8716-62DE594BB8F0}"/>
              </a:ext>
            </a:extLst>
          </p:cNvPr>
          <p:cNvSpPr/>
          <p:nvPr/>
        </p:nvSpPr>
        <p:spPr>
          <a:xfrm flipH="1">
            <a:off x="5615428" y="2654005"/>
            <a:ext cx="541863" cy="432048"/>
          </a:xfrm>
          <a:prstGeom prst="flowChartConnector">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Times New Roman" panose="02020603050405020304" pitchFamily="18" charset="0"/>
              </a:rPr>
              <a:t>i2</a:t>
            </a:r>
            <a:endParaRPr lang="en-SG" sz="2400" b="1" dirty="0">
              <a:solidFill>
                <a:schemeClr val="tx1"/>
              </a:solidFill>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xmlns="" id="{07D10DB5-0879-4C0B-9981-6934C45591D4}"/>
              </a:ext>
            </a:extLst>
          </p:cNvPr>
          <p:cNvCxnSpPr/>
          <p:nvPr/>
        </p:nvCxnSpPr>
        <p:spPr>
          <a:xfrm>
            <a:off x="5825641" y="2009146"/>
            <a:ext cx="1747241" cy="2360589"/>
          </a:xfrm>
          <a:prstGeom prst="straightConnector1">
            <a:avLst/>
          </a:prstGeom>
          <a:ln w="63500"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4" name="Flowchart: Connector 23">
            <a:extLst>
              <a:ext uri="{FF2B5EF4-FFF2-40B4-BE49-F238E27FC236}">
                <a16:creationId xmlns:a16="http://schemas.microsoft.com/office/drawing/2014/main" xmlns="" id="{9C73C2FB-2536-4F41-9BFC-E6BFD30AB102}"/>
              </a:ext>
            </a:extLst>
          </p:cNvPr>
          <p:cNvSpPr/>
          <p:nvPr/>
        </p:nvSpPr>
        <p:spPr>
          <a:xfrm flipH="1">
            <a:off x="7037997" y="2093496"/>
            <a:ext cx="518392" cy="432048"/>
          </a:xfrm>
          <a:prstGeom prst="flowChartConnector">
            <a:avLst/>
          </a:prstGeom>
          <a:noFill/>
          <a:ln w="63500">
            <a:solidFill>
              <a:srgbClr val="D17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cs typeface="Times New Roman" panose="02020603050405020304" pitchFamily="18" charset="0"/>
              </a:rPr>
              <a:t>i1</a:t>
            </a:r>
          </a:p>
        </p:txBody>
      </p:sp>
      <p:sp>
        <p:nvSpPr>
          <p:cNvPr id="25" name="TextBox 24">
            <a:extLst>
              <a:ext uri="{FF2B5EF4-FFF2-40B4-BE49-F238E27FC236}">
                <a16:creationId xmlns:a16="http://schemas.microsoft.com/office/drawing/2014/main" xmlns="" id="{4121C413-771B-494B-B84F-C45ECF0B36B3}"/>
              </a:ext>
            </a:extLst>
          </p:cNvPr>
          <p:cNvSpPr txBox="1"/>
          <p:nvPr/>
        </p:nvSpPr>
        <p:spPr>
          <a:xfrm flipH="1">
            <a:off x="5217956" y="3141290"/>
            <a:ext cx="1602405" cy="1200329"/>
          </a:xfrm>
          <a:prstGeom prst="rect">
            <a:avLst/>
          </a:prstGeom>
          <a:noFill/>
        </p:spPr>
        <p:txBody>
          <a:bodyPr wrap="square" rtlCol="0">
            <a:spAutoFit/>
          </a:bodyPr>
          <a:lstStyle/>
          <a:p>
            <a:pPr algn="ctr"/>
            <a:r>
              <a:rPr lang="en-SG" sz="1200" dirty="0">
                <a:latin typeface="+mn-lt"/>
                <a:cs typeface="Times New Roman" panose="02020603050405020304" pitchFamily="18" charset="0"/>
              </a:rPr>
              <a:t>Good work processes does not cause unnecessary stress for Mr Tan, thus not aggravating his diabetic control</a:t>
            </a:r>
          </a:p>
        </p:txBody>
      </p:sp>
      <p:sp>
        <p:nvSpPr>
          <p:cNvPr id="26" name="TextBox 25">
            <a:extLst>
              <a:ext uri="{FF2B5EF4-FFF2-40B4-BE49-F238E27FC236}">
                <a16:creationId xmlns:a16="http://schemas.microsoft.com/office/drawing/2014/main" xmlns="" id="{5A536BA3-2055-417B-AD5F-7B2FBE2CA1CE}"/>
              </a:ext>
            </a:extLst>
          </p:cNvPr>
          <p:cNvSpPr txBox="1"/>
          <p:nvPr/>
        </p:nvSpPr>
        <p:spPr>
          <a:xfrm>
            <a:off x="3104366" y="5686582"/>
            <a:ext cx="3007570" cy="646331"/>
          </a:xfrm>
          <a:prstGeom prst="rect">
            <a:avLst/>
          </a:prstGeom>
          <a:noFill/>
        </p:spPr>
        <p:txBody>
          <a:bodyPr wrap="square" rtlCol="0">
            <a:spAutoFit/>
          </a:bodyPr>
          <a:lstStyle/>
          <a:p>
            <a:pPr algn="ctr"/>
            <a:r>
              <a:rPr lang="en-SG" sz="1200" dirty="0">
                <a:latin typeface="+mn-lt"/>
                <a:cs typeface="Times New Roman" panose="02020603050405020304" pitchFamily="18" charset="0"/>
              </a:rPr>
              <a:t>Since Mr Tan’s diabetes is well controlled, the likelihood of workplace accidents occurring due to his medical condition is decreased</a:t>
            </a:r>
          </a:p>
        </p:txBody>
      </p:sp>
      <p:sp>
        <p:nvSpPr>
          <p:cNvPr id="27" name="TextBox 26">
            <a:extLst>
              <a:ext uri="{FF2B5EF4-FFF2-40B4-BE49-F238E27FC236}">
                <a16:creationId xmlns:a16="http://schemas.microsoft.com/office/drawing/2014/main" xmlns="" id="{F2A1F8FB-917F-410D-AF56-809E2540E975}"/>
              </a:ext>
            </a:extLst>
          </p:cNvPr>
          <p:cNvSpPr txBox="1"/>
          <p:nvPr/>
        </p:nvSpPr>
        <p:spPr>
          <a:xfrm>
            <a:off x="3109902" y="4581896"/>
            <a:ext cx="3166057" cy="461665"/>
          </a:xfrm>
          <a:prstGeom prst="rect">
            <a:avLst/>
          </a:prstGeom>
          <a:noFill/>
        </p:spPr>
        <p:txBody>
          <a:bodyPr wrap="square" rtlCol="0">
            <a:spAutoFit/>
          </a:bodyPr>
          <a:lstStyle/>
          <a:p>
            <a:pPr algn="ctr"/>
            <a:r>
              <a:rPr lang="en-US" sz="1200" dirty="0">
                <a:latin typeface="+mn-lt"/>
                <a:cs typeface="Times New Roman" panose="02020603050405020304" pitchFamily="18" charset="0"/>
              </a:rPr>
              <a:t>The absence of workplace accidents prevents Mr Tan’s diabetes from worsening</a:t>
            </a:r>
            <a:endParaRPr lang="en-SG" sz="1200" dirty="0">
              <a:latin typeface="+mn-lt"/>
              <a:cs typeface="Times New Roman" panose="02020603050405020304" pitchFamily="18" charset="0"/>
            </a:endParaRPr>
          </a:p>
        </p:txBody>
      </p:sp>
      <p:sp>
        <p:nvSpPr>
          <p:cNvPr id="28" name="Rectangle 27">
            <a:extLst>
              <a:ext uri="{FF2B5EF4-FFF2-40B4-BE49-F238E27FC236}">
                <a16:creationId xmlns:a16="http://schemas.microsoft.com/office/drawing/2014/main" xmlns="" id="{9A2AA37F-FFAF-4DC6-A3C5-6CB9133FCE67}"/>
              </a:ext>
            </a:extLst>
          </p:cNvPr>
          <p:cNvSpPr/>
          <p:nvPr/>
        </p:nvSpPr>
        <p:spPr>
          <a:xfrm>
            <a:off x="551228" y="4906648"/>
            <a:ext cx="1492328" cy="1015663"/>
          </a:xfrm>
          <a:prstGeom prst="rect">
            <a:avLst/>
          </a:prstGeom>
        </p:spPr>
        <p:txBody>
          <a:bodyPr wrap="square">
            <a:spAutoFit/>
          </a:bodyPr>
          <a:lstStyle/>
          <a:p>
            <a:pPr algn="ctr"/>
            <a:r>
              <a:rPr lang="en-US" sz="2000" b="1" dirty="0">
                <a:solidFill>
                  <a:schemeClr val="accent4">
                    <a:lumMod val="75000"/>
                  </a:schemeClr>
                </a:solidFill>
                <a:latin typeface="+mn-lt"/>
                <a:cs typeface="Times New Roman" panose="02020603050405020304" pitchFamily="18" charset="0"/>
              </a:rPr>
              <a:t>No</a:t>
            </a:r>
          </a:p>
          <a:p>
            <a:pPr algn="ctr"/>
            <a:r>
              <a:rPr lang="en-US" sz="2000" b="1" dirty="0">
                <a:solidFill>
                  <a:schemeClr val="accent4">
                    <a:lumMod val="75000"/>
                  </a:schemeClr>
                </a:solidFill>
                <a:latin typeface="+mn-lt"/>
                <a:cs typeface="Times New Roman" panose="02020603050405020304" pitchFamily="18" charset="0"/>
              </a:rPr>
              <a:t>Workplace Accidents</a:t>
            </a:r>
          </a:p>
        </p:txBody>
      </p:sp>
      <p:sp>
        <p:nvSpPr>
          <p:cNvPr id="29" name="Rectangle 28">
            <a:extLst>
              <a:ext uri="{FF2B5EF4-FFF2-40B4-BE49-F238E27FC236}">
                <a16:creationId xmlns:a16="http://schemas.microsoft.com/office/drawing/2014/main" xmlns="" id="{80614EFD-E559-48C6-AFCC-62638DE5E9C4}"/>
              </a:ext>
            </a:extLst>
          </p:cNvPr>
          <p:cNvSpPr/>
          <p:nvPr/>
        </p:nvSpPr>
        <p:spPr>
          <a:xfrm>
            <a:off x="6601310" y="4923689"/>
            <a:ext cx="1740900" cy="1015663"/>
          </a:xfrm>
          <a:prstGeom prst="rect">
            <a:avLst/>
          </a:prstGeom>
        </p:spPr>
        <p:txBody>
          <a:bodyPr wrap="square">
            <a:spAutoFit/>
          </a:bodyPr>
          <a:lstStyle/>
          <a:p>
            <a:pPr algn="ctr"/>
            <a:r>
              <a:rPr lang="en-US" sz="2000" b="1" dirty="0">
                <a:solidFill>
                  <a:schemeClr val="accent2">
                    <a:lumMod val="60000"/>
                    <a:lumOff val="40000"/>
                  </a:schemeClr>
                </a:solidFill>
                <a:latin typeface="+mn-lt"/>
                <a:cs typeface="Times New Roman" panose="02020603050405020304" pitchFamily="18" charset="0"/>
              </a:rPr>
              <a:t>Well</a:t>
            </a:r>
          </a:p>
          <a:p>
            <a:pPr algn="ctr"/>
            <a:r>
              <a:rPr lang="en-US" sz="2000" b="1" dirty="0">
                <a:solidFill>
                  <a:schemeClr val="accent2">
                    <a:lumMod val="60000"/>
                    <a:lumOff val="40000"/>
                  </a:schemeClr>
                </a:solidFill>
                <a:latin typeface="+mn-lt"/>
                <a:cs typeface="Times New Roman" panose="02020603050405020304" pitchFamily="18" charset="0"/>
              </a:rPr>
              <a:t>Controlled Diabetes</a:t>
            </a:r>
          </a:p>
        </p:txBody>
      </p:sp>
      <p:sp>
        <p:nvSpPr>
          <p:cNvPr id="30" name="TextBox 29">
            <a:extLst>
              <a:ext uri="{FF2B5EF4-FFF2-40B4-BE49-F238E27FC236}">
                <a16:creationId xmlns:a16="http://schemas.microsoft.com/office/drawing/2014/main" xmlns="" id="{140FD6A8-86DC-4246-9059-5830794B01BC}"/>
              </a:ext>
            </a:extLst>
          </p:cNvPr>
          <p:cNvSpPr txBox="1"/>
          <p:nvPr/>
        </p:nvSpPr>
        <p:spPr>
          <a:xfrm flipH="1">
            <a:off x="7503908" y="2500990"/>
            <a:ext cx="1676604" cy="1015663"/>
          </a:xfrm>
          <a:prstGeom prst="rect">
            <a:avLst/>
          </a:prstGeom>
          <a:noFill/>
        </p:spPr>
        <p:txBody>
          <a:bodyPr wrap="square" rtlCol="0">
            <a:spAutoFit/>
          </a:bodyPr>
          <a:lstStyle/>
          <a:p>
            <a:r>
              <a:rPr lang="en-US" sz="1200" dirty="0">
                <a:latin typeface="+mn-lt"/>
                <a:cs typeface="Times New Roman" panose="02020603050405020304" pitchFamily="18" charset="0"/>
              </a:rPr>
              <a:t>Since Mr Tan’s diabetes is well controlled, his productivity is not affected</a:t>
            </a:r>
            <a:endParaRPr lang="en-SG" sz="1200" dirty="0">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xmlns="" id="{9DFE04CB-2EB8-4589-8B7E-DAFA115BC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539" y="2923125"/>
            <a:ext cx="1015852" cy="1690069"/>
          </a:xfrm>
          <a:prstGeom prst="rect">
            <a:avLst/>
          </a:prstGeom>
        </p:spPr>
      </p:pic>
      <p:sp>
        <p:nvSpPr>
          <p:cNvPr id="3" name="Slide Number Placeholder 2">
            <a:extLst>
              <a:ext uri="{FF2B5EF4-FFF2-40B4-BE49-F238E27FC236}">
                <a16:creationId xmlns:a16="http://schemas.microsoft.com/office/drawing/2014/main" xmlns="" id="{7F0AE9BB-4DAD-4593-8C21-0800C68A63D7}"/>
              </a:ext>
            </a:extLst>
          </p:cNvPr>
          <p:cNvSpPr>
            <a:spLocks noGrp="1"/>
          </p:cNvSpPr>
          <p:nvPr>
            <p:ph type="sldNum" sz="quarter" idx="11"/>
          </p:nvPr>
        </p:nvSpPr>
        <p:spPr/>
        <p:txBody>
          <a:bodyPr/>
          <a:lstStyle/>
          <a:p>
            <a:pPr>
              <a:defRPr/>
            </a:pPr>
            <a:fld id="{3E879C9F-D129-4F8C-A7F8-6FA0BC02987E}" type="slidenum">
              <a:rPr lang="en-SG" smtClean="0"/>
              <a:pPr>
                <a:defRPr/>
              </a:pPr>
              <a:t>40</a:t>
            </a:fld>
            <a:r>
              <a:rPr lang="en-SG" dirty="0"/>
              <a:t>/14</a:t>
            </a:r>
          </a:p>
        </p:txBody>
      </p:sp>
      <p:sp>
        <p:nvSpPr>
          <p:cNvPr id="31" name="Oval 30"/>
          <p:cNvSpPr/>
          <p:nvPr/>
        </p:nvSpPr>
        <p:spPr>
          <a:xfrm>
            <a:off x="342732" y="1263034"/>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20</a:t>
            </a:r>
            <a:endParaRPr lang="en-US" dirty="0"/>
          </a:p>
        </p:txBody>
      </p:sp>
    </p:spTree>
    <p:extLst>
      <p:ext uri="{BB962C8B-B14F-4D97-AF65-F5344CB8AC3E}">
        <p14:creationId xmlns:p14="http://schemas.microsoft.com/office/powerpoint/2010/main" val="35805867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8DC678-84A6-404B-BCE8-5BAFCC53869C}"/>
              </a:ext>
            </a:extLst>
          </p:cNvPr>
          <p:cNvSpPr>
            <a:spLocks noGrp="1"/>
          </p:cNvSpPr>
          <p:nvPr>
            <p:ph type="title"/>
          </p:nvPr>
        </p:nvSpPr>
        <p:spPr>
          <a:xfrm>
            <a:off x="457200" y="144040"/>
            <a:ext cx="8229600" cy="1143000"/>
          </a:xfrm>
        </p:spPr>
        <p:txBody>
          <a:bodyPr>
            <a:normAutofit fontScale="90000"/>
          </a:bodyPr>
          <a:lstStyle/>
          <a:p>
            <a:r>
              <a:rPr lang="en-SG" dirty="0"/>
              <a:t>Benefits of Total WSH for your company</a:t>
            </a:r>
          </a:p>
        </p:txBody>
      </p:sp>
      <p:pic>
        <p:nvPicPr>
          <p:cNvPr id="6" name="Picture 5" descr="A close up of text on a black background&#10;&#10;Description generated with high confidence">
            <a:extLst>
              <a:ext uri="{FF2B5EF4-FFF2-40B4-BE49-F238E27FC236}">
                <a16:creationId xmlns:a16="http://schemas.microsoft.com/office/drawing/2014/main" xmlns="" id="{EB1A2C87-C91E-4039-ACD2-FE68E0F39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100" y="1080665"/>
            <a:ext cx="5257800" cy="5300663"/>
          </a:xfrm>
          <a:prstGeom prst="rect">
            <a:avLst/>
          </a:prstGeom>
        </p:spPr>
      </p:pic>
      <p:sp>
        <p:nvSpPr>
          <p:cNvPr id="3" name="Slide Number Placeholder 2">
            <a:extLst>
              <a:ext uri="{FF2B5EF4-FFF2-40B4-BE49-F238E27FC236}">
                <a16:creationId xmlns:a16="http://schemas.microsoft.com/office/drawing/2014/main" xmlns="" id="{E3008FC4-CC4E-4857-974D-285D92BC5482}"/>
              </a:ext>
            </a:extLst>
          </p:cNvPr>
          <p:cNvSpPr>
            <a:spLocks noGrp="1"/>
          </p:cNvSpPr>
          <p:nvPr>
            <p:ph type="sldNum" sz="quarter" idx="11"/>
          </p:nvPr>
        </p:nvSpPr>
        <p:spPr/>
        <p:txBody>
          <a:bodyPr/>
          <a:lstStyle/>
          <a:p>
            <a:pPr>
              <a:defRPr/>
            </a:pPr>
            <a:fld id="{3E879C9F-D129-4F8C-A7F8-6FA0BC02987E}" type="slidenum">
              <a:rPr lang="en-SG" smtClean="0"/>
              <a:pPr>
                <a:defRPr/>
              </a:pPr>
              <a:t>41</a:t>
            </a:fld>
            <a:r>
              <a:rPr lang="en-SG"/>
              <a:t>/14</a:t>
            </a:r>
            <a:endParaRPr lang="en-SG" dirty="0"/>
          </a:p>
        </p:txBody>
      </p:sp>
      <p:sp>
        <p:nvSpPr>
          <p:cNvPr id="5" name="Oval 4"/>
          <p:cNvSpPr/>
          <p:nvPr/>
        </p:nvSpPr>
        <p:spPr>
          <a:xfrm>
            <a:off x="552078" y="1628800"/>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20</a:t>
            </a:r>
            <a:endParaRPr lang="en-US" dirty="0"/>
          </a:p>
        </p:txBody>
      </p:sp>
    </p:spTree>
    <p:extLst>
      <p:ext uri="{BB962C8B-B14F-4D97-AF65-F5344CB8AC3E}">
        <p14:creationId xmlns:p14="http://schemas.microsoft.com/office/powerpoint/2010/main" val="13356021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5A410CD-E986-492C-B9E6-D6231310794A}"/>
              </a:ext>
            </a:extLst>
          </p:cNvPr>
          <p:cNvSpPr txBox="1"/>
          <p:nvPr/>
        </p:nvSpPr>
        <p:spPr>
          <a:xfrm>
            <a:off x="755576" y="548680"/>
            <a:ext cx="7488832" cy="3877985"/>
          </a:xfrm>
          <a:prstGeom prst="rect">
            <a:avLst/>
          </a:prstGeom>
          <a:noFill/>
        </p:spPr>
        <p:txBody>
          <a:bodyPr wrap="square" rtlCol="0">
            <a:spAutoFit/>
          </a:bodyPr>
          <a:lstStyle/>
          <a:p>
            <a:r>
              <a:rPr lang="en-US" sz="2800" b="1" dirty="0">
                <a:solidFill>
                  <a:srgbClr val="FF0000"/>
                </a:solidFill>
              </a:rPr>
              <a:t>Call To Action….</a:t>
            </a:r>
          </a:p>
          <a:p>
            <a:endParaRPr lang="en-US" b="1" dirty="0">
              <a:solidFill>
                <a:schemeClr val="accent3"/>
              </a:solidFill>
            </a:endParaRPr>
          </a:p>
          <a:p>
            <a:pPr marL="342900" indent="-342900">
              <a:buFont typeface="Wingdings" panose="05000000000000000000" pitchFamily="2" charset="2"/>
              <a:buChar char="q"/>
            </a:pPr>
            <a:r>
              <a:rPr lang="en-US" sz="2400" b="1" dirty="0">
                <a:solidFill>
                  <a:schemeClr val="accent3"/>
                </a:solidFill>
                <a:hlinkClick r:id="rId3"/>
              </a:rPr>
              <a:t>Take Time to Take Care</a:t>
            </a:r>
            <a:endParaRPr lang="en-US" sz="2400" b="1" dirty="0">
              <a:solidFill>
                <a:schemeClr val="accent3"/>
              </a:solidFill>
            </a:endParaRPr>
          </a:p>
          <a:p>
            <a:pPr marL="285750" indent="-285750">
              <a:buFont typeface="Arial" panose="020B0604020202020204" pitchFamily="34" charset="0"/>
              <a:buChar char="•"/>
            </a:pPr>
            <a:endParaRPr lang="en-US" sz="2400" b="1" dirty="0">
              <a:solidFill>
                <a:schemeClr val="accent3"/>
              </a:solidFill>
            </a:endParaRPr>
          </a:p>
          <a:p>
            <a:pPr marL="742950" lvl="1" indent="-285750">
              <a:buFont typeface="Arial" panose="020B0604020202020204" pitchFamily="34" charset="0"/>
              <a:buChar char="•"/>
            </a:pPr>
            <a:r>
              <a:rPr lang="en-US" sz="2400" b="1" dirty="0">
                <a:solidFill>
                  <a:schemeClr val="accent3"/>
                </a:solidFill>
              </a:rPr>
              <a:t>3 Ways to create a Healthy Workforce</a:t>
            </a:r>
            <a:endParaRPr lang="en-US" sz="2400" dirty="0">
              <a:solidFill>
                <a:schemeClr val="accent3"/>
              </a:solidFill>
            </a:endParaRPr>
          </a:p>
          <a:p>
            <a:pPr marL="990600" lvl="2" indent="-274638">
              <a:buFont typeface="Courier New" panose="02070309020205020404" pitchFamily="49" charset="0"/>
              <a:buChar char="o"/>
            </a:pPr>
            <a:r>
              <a:rPr lang="en-US" sz="2000" dirty="0"/>
              <a:t>Stay active and eat healthy</a:t>
            </a:r>
          </a:p>
          <a:p>
            <a:pPr marL="990600" lvl="2" indent="-274638">
              <a:buFont typeface="Courier New" panose="02070309020205020404" pitchFamily="49" charset="0"/>
              <a:buChar char="o"/>
            </a:pPr>
            <a:r>
              <a:rPr lang="en-US" sz="2000" dirty="0"/>
              <a:t>Sleep well (enough rest)</a:t>
            </a:r>
          </a:p>
          <a:p>
            <a:pPr marL="990600" lvl="2" indent="-274638">
              <a:buFont typeface="Courier New" panose="02070309020205020404" pitchFamily="49" charset="0"/>
              <a:buChar char="o"/>
            </a:pPr>
            <a:r>
              <a:rPr lang="en-US" sz="2000" dirty="0"/>
              <a:t>Exercise regularly and manage your health</a:t>
            </a:r>
          </a:p>
          <a:p>
            <a:pPr marL="990600" lvl="2" indent="-274638">
              <a:buFont typeface="Courier New" panose="02070309020205020404" pitchFamily="49" charset="0"/>
              <a:buChar char="o"/>
            </a:pPr>
            <a:endParaRPr lang="en-US" sz="2000" dirty="0"/>
          </a:p>
          <a:p>
            <a:pPr marL="144462" indent="-342900">
              <a:buFont typeface="Wingdings" panose="05000000000000000000" pitchFamily="2" charset="2"/>
              <a:buChar char="q"/>
            </a:pPr>
            <a:r>
              <a:rPr lang="en-US" sz="2400" dirty="0"/>
              <a:t>Watch video ‘</a:t>
            </a:r>
            <a:r>
              <a:rPr lang="en-US" sz="2400" dirty="0">
                <a:hlinkClick r:id="rId4"/>
              </a:rPr>
              <a:t>How You Work Is How You Live</a:t>
            </a:r>
            <a:r>
              <a:rPr lang="en-US" sz="2400" dirty="0"/>
              <a:t>’</a:t>
            </a:r>
          </a:p>
          <a:p>
            <a:pPr lvl="1"/>
            <a:endParaRPr lang="en-US" sz="2400" b="1" dirty="0">
              <a:solidFill>
                <a:schemeClr val="accent3"/>
              </a:solidFill>
            </a:endParaRPr>
          </a:p>
        </p:txBody>
      </p:sp>
      <p:sp>
        <p:nvSpPr>
          <p:cNvPr id="2" name="Slide Number Placeholder 1">
            <a:extLst>
              <a:ext uri="{FF2B5EF4-FFF2-40B4-BE49-F238E27FC236}">
                <a16:creationId xmlns:a16="http://schemas.microsoft.com/office/drawing/2014/main" xmlns="" id="{1DF8ACA1-94AA-4375-A029-E41633B2C01E}"/>
              </a:ext>
            </a:extLst>
          </p:cNvPr>
          <p:cNvSpPr>
            <a:spLocks noGrp="1"/>
          </p:cNvSpPr>
          <p:nvPr>
            <p:ph type="sldNum" sz="quarter" idx="11"/>
          </p:nvPr>
        </p:nvSpPr>
        <p:spPr/>
        <p:txBody>
          <a:bodyPr/>
          <a:lstStyle/>
          <a:p>
            <a:pPr>
              <a:defRPr/>
            </a:pPr>
            <a:fld id="{3E879C9F-D129-4F8C-A7F8-6FA0BC02987E}" type="slidenum">
              <a:rPr lang="en-SG" smtClean="0"/>
              <a:pPr>
                <a:defRPr/>
              </a:pPr>
              <a:t>42</a:t>
            </a:fld>
            <a:r>
              <a:rPr lang="en-SG"/>
              <a:t>/14</a:t>
            </a:r>
            <a:endParaRPr lang="en-SG" dirty="0"/>
          </a:p>
        </p:txBody>
      </p:sp>
      <p:sp>
        <p:nvSpPr>
          <p:cNvPr id="4" name="Oval 3"/>
          <p:cNvSpPr/>
          <p:nvPr/>
        </p:nvSpPr>
        <p:spPr>
          <a:xfrm>
            <a:off x="4788024" y="332656"/>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20</a:t>
            </a:r>
            <a:endParaRPr lang="en-US" dirty="0"/>
          </a:p>
        </p:txBody>
      </p:sp>
    </p:spTree>
    <p:extLst>
      <p:ext uri="{BB962C8B-B14F-4D97-AF65-F5344CB8AC3E}">
        <p14:creationId xmlns:p14="http://schemas.microsoft.com/office/powerpoint/2010/main" val="16083370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8DC678-84A6-404B-BCE8-5BAFCC53869C}"/>
              </a:ext>
            </a:extLst>
          </p:cNvPr>
          <p:cNvSpPr>
            <a:spLocks noGrp="1"/>
          </p:cNvSpPr>
          <p:nvPr>
            <p:ph type="title"/>
          </p:nvPr>
        </p:nvSpPr>
        <p:spPr>
          <a:xfrm>
            <a:off x="457200" y="144040"/>
            <a:ext cx="8229600" cy="1143000"/>
          </a:xfrm>
        </p:spPr>
        <p:txBody>
          <a:bodyPr/>
          <a:lstStyle/>
          <a:p>
            <a:r>
              <a:rPr lang="en-SG" dirty="0"/>
              <a:t>What can you do as an employee?</a:t>
            </a:r>
          </a:p>
        </p:txBody>
      </p:sp>
      <p:pic>
        <p:nvPicPr>
          <p:cNvPr id="7" name="Picture 6">
            <a:extLst>
              <a:ext uri="{FF2B5EF4-FFF2-40B4-BE49-F238E27FC236}">
                <a16:creationId xmlns:a16="http://schemas.microsoft.com/office/drawing/2014/main" xmlns="" id="{15BBC704-6019-4E79-8E73-E60579C30F47}"/>
              </a:ext>
            </a:extLst>
          </p:cNvPr>
          <p:cNvPicPr>
            <a:picLocks noChangeAspect="1"/>
          </p:cNvPicPr>
          <p:nvPr/>
        </p:nvPicPr>
        <p:blipFill>
          <a:blip r:embed="rId2"/>
          <a:stretch>
            <a:fillRect/>
          </a:stretch>
        </p:blipFill>
        <p:spPr>
          <a:xfrm>
            <a:off x="2011118" y="908720"/>
            <a:ext cx="5121763" cy="5287427"/>
          </a:xfrm>
          <a:prstGeom prst="rect">
            <a:avLst/>
          </a:prstGeom>
        </p:spPr>
      </p:pic>
      <p:sp>
        <p:nvSpPr>
          <p:cNvPr id="3" name="Slide Number Placeholder 2">
            <a:extLst>
              <a:ext uri="{FF2B5EF4-FFF2-40B4-BE49-F238E27FC236}">
                <a16:creationId xmlns:a16="http://schemas.microsoft.com/office/drawing/2014/main" xmlns="" id="{E520EA12-6331-45F0-896E-6C8536CD365B}"/>
              </a:ext>
            </a:extLst>
          </p:cNvPr>
          <p:cNvSpPr>
            <a:spLocks noGrp="1"/>
          </p:cNvSpPr>
          <p:nvPr>
            <p:ph type="sldNum" sz="quarter" idx="11"/>
          </p:nvPr>
        </p:nvSpPr>
        <p:spPr/>
        <p:txBody>
          <a:bodyPr/>
          <a:lstStyle/>
          <a:p>
            <a:pPr>
              <a:defRPr/>
            </a:pPr>
            <a:fld id="{3E879C9F-D129-4F8C-A7F8-6FA0BC02987E}" type="slidenum">
              <a:rPr lang="en-SG" smtClean="0"/>
              <a:pPr>
                <a:defRPr/>
              </a:pPr>
              <a:t>43</a:t>
            </a:fld>
            <a:r>
              <a:rPr lang="en-SG"/>
              <a:t>/14</a:t>
            </a:r>
            <a:endParaRPr lang="en-SG" dirty="0"/>
          </a:p>
        </p:txBody>
      </p:sp>
      <p:sp>
        <p:nvSpPr>
          <p:cNvPr id="6" name="Oval 5"/>
          <p:cNvSpPr/>
          <p:nvPr/>
        </p:nvSpPr>
        <p:spPr>
          <a:xfrm>
            <a:off x="395536" y="1287040"/>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17</a:t>
            </a:r>
            <a:endParaRPr lang="en-US" dirty="0"/>
          </a:p>
        </p:txBody>
      </p:sp>
    </p:spTree>
    <p:extLst>
      <p:ext uri="{BB962C8B-B14F-4D97-AF65-F5344CB8AC3E}">
        <p14:creationId xmlns:p14="http://schemas.microsoft.com/office/powerpoint/2010/main" val="19776163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67544" y="612695"/>
            <a:ext cx="8208144" cy="3104337"/>
          </a:xfrm>
        </p:spPr>
        <p:txBody>
          <a:bodyPr/>
          <a:lstStyle/>
          <a:p>
            <a:r>
              <a:rPr lang="en-US" sz="6000" dirty="0" smtClean="0"/>
              <a:t>Question</a:t>
            </a:r>
          </a:p>
          <a:p>
            <a:r>
              <a:rPr lang="en-US" sz="6000" dirty="0" smtClean="0"/>
              <a:t> &amp; </a:t>
            </a:r>
          </a:p>
          <a:p>
            <a:r>
              <a:rPr lang="en-US" sz="6000" dirty="0" smtClean="0"/>
              <a:t>Answer</a:t>
            </a:r>
            <a:endParaRPr lang="en-US" sz="6000" dirty="0"/>
          </a:p>
        </p:txBody>
      </p:sp>
      <p:sp>
        <p:nvSpPr>
          <p:cNvPr id="5" name="Slide Number Placeholder 2"/>
          <p:cNvSpPr txBox="1">
            <a:spLocks/>
          </p:cNvSpPr>
          <p:nvPr/>
        </p:nvSpPr>
        <p:spPr bwMode="auto">
          <a:xfrm>
            <a:off x="8244408" y="6520259"/>
            <a:ext cx="108012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Autofit/>
          </a:bodyPr>
          <a:lstStyle>
            <a:lvl1pPr marL="0" indent="0" algn="ctr" defTabSz="914400" rtl="0" eaLnBrk="0" latinLnBrk="0" hangingPunct="0">
              <a:spcBef>
                <a:spcPct val="20000"/>
              </a:spcBef>
              <a:buClr>
                <a:schemeClr val="accent1"/>
              </a:buClr>
              <a:buSzPct val="100000"/>
              <a:buFont typeface="Symbol" pitchFamily="18" charset="2"/>
              <a:buNone/>
              <a:defRPr sz="2800" b="1" kern="1200">
                <a:solidFill>
                  <a:schemeClr val="tx1"/>
                </a:solidFill>
                <a:latin typeface="Trebuchet MS" pitchFamily="34" charset="0"/>
                <a:ea typeface="+mn-ea"/>
                <a:cs typeface="Arial" pitchFamily="34" charset="0"/>
              </a:defRPr>
            </a:lvl1pPr>
            <a:lvl2pPr marL="742950" indent="-285750" algn="ctr" defTabSz="914400" rtl="0" eaLnBrk="0" latinLnBrk="0" hangingPunct="0">
              <a:spcBef>
                <a:spcPct val="20000"/>
              </a:spcBef>
              <a:buClr>
                <a:schemeClr val="accent1"/>
              </a:buClr>
              <a:buSzPct val="100000"/>
              <a:buFont typeface="Symbol" pitchFamily="18" charset="2"/>
              <a:buNone/>
              <a:defRPr sz="2800" b="1" kern="1200">
                <a:solidFill>
                  <a:schemeClr val="tx1"/>
                </a:solidFill>
                <a:latin typeface="Trebuchet MS" pitchFamily="34" charset="0"/>
                <a:ea typeface="+mn-ea"/>
                <a:cs typeface="Arial" pitchFamily="34" charset="0"/>
              </a:defRPr>
            </a:lvl2pPr>
            <a:lvl3pPr marL="1143000" indent="-228600" algn="ctr" defTabSz="914400" rtl="0" eaLnBrk="0" latinLnBrk="0" hangingPunct="0">
              <a:spcBef>
                <a:spcPct val="20000"/>
              </a:spcBef>
              <a:buClr>
                <a:schemeClr val="accent1"/>
              </a:buClr>
              <a:buSzPct val="100000"/>
              <a:buFont typeface="Symbol" pitchFamily="18" charset="2"/>
              <a:buNone/>
              <a:defRPr sz="2800" b="1" kern="1200">
                <a:solidFill>
                  <a:schemeClr val="tx1"/>
                </a:solidFill>
                <a:latin typeface="Trebuchet MS" pitchFamily="34" charset="0"/>
                <a:ea typeface="+mn-ea"/>
                <a:cs typeface="Arial" pitchFamily="34" charset="0"/>
              </a:defRPr>
            </a:lvl3pPr>
            <a:lvl4pPr marL="1600200" indent="-228600" algn="ctr" defTabSz="914400" rtl="0" eaLnBrk="0" latinLnBrk="0" hangingPunct="0">
              <a:spcBef>
                <a:spcPct val="20000"/>
              </a:spcBef>
              <a:buClr>
                <a:schemeClr val="accent1"/>
              </a:buClr>
              <a:buSzPct val="100000"/>
              <a:buFont typeface="Symbol" pitchFamily="18" charset="2"/>
              <a:buNone/>
              <a:defRPr sz="2800" b="1" kern="1200">
                <a:solidFill>
                  <a:schemeClr val="tx1"/>
                </a:solidFill>
                <a:latin typeface="Trebuchet MS" pitchFamily="34" charset="0"/>
                <a:ea typeface="+mn-ea"/>
                <a:cs typeface="Arial" pitchFamily="34" charset="0"/>
              </a:defRPr>
            </a:lvl4pPr>
            <a:lvl5pPr marL="2057400" indent="-228600" algn="ctr" defTabSz="914400" rtl="0" eaLnBrk="0" latinLnBrk="0" hangingPunct="0">
              <a:spcBef>
                <a:spcPct val="20000"/>
              </a:spcBef>
              <a:buClr>
                <a:schemeClr val="accent1"/>
              </a:buClr>
              <a:buSzPct val="100000"/>
              <a:buFont typeface="Symbol" pitchFamily="18" charset="2"/>
              <a:buNone/>
              <a:defRPr sz="2800" b="1" kern="1200">
                <a:solidFill>
                  <a:schemeClr val="tx1"/>
                </a:solidFill>
                <a:latin typeface="Trebuchet MS" pitchFamily="34" charset="0"/>
                <a:ea typeface="+mn-ea"/>
                <a:cs typeface="Arial" pitchFamily="34" charset="0"/>
              </a:defRPr>
            </a:lvl5pPr>
            <a:lvl6pPr marL="2514600" indent="-228600" algn="l" defTabSz="914400" rtl="0" eaLnBrk="0" fontAlgn="base" latinLnBrk="0" hangingPunct="0">
              <a:spcBef>
                <a:spcPct val="0"/>
              </a:spcBef>
              <a:spcAft>
                <a:spcPct val="0"/>
              </a:spcAft>
              <a:buClr>
                <a:schemeClr val="accent1"/>
              </a:buClr>
              <a:buFont typeface="Symbol" pitchFamily="18" charset="2"/>
              <a:buChar char="*"/>
              <a:defRPr sz="2800" b="1" kern="1200">
                <a:solidFill>
                  <a:schemeClr val="tx1"/>
                </a:solidFill>
                <a:latin typeface="Trebuchet MS" pitchFamily="34" charset="0"/>
                <a:ea typeface="+mn-ea"/>
                <a:cs typeface="Arial" pitchFamily="34" charset="0"/>
              </a:defRPr>
            </a:lvl6pPr>
            <a:lvl7pPr marL="2971800" indent="-228600" algn="l" defTabSz="914400" rtl="0" eaLnBrk="0" fontAlgn="base" latinLnBrk="0" hangingPunct="0">
              <a:spcBef>
                <a:spcPct val="0"/>
              </a:spcBef>
              <a:spcAft>
                <a:spcPct val="0"/>
              </a:spcAft>
              <a:buClr>
                <a:schemeClr val="accent1"/>
              </a:buClr>
              <a:buFont typeface="Symbol" pitchFamily="18" charset="2"/>
              <a:buChar char="*"/>
              <a:defRPr sz="2800" b="1" kern="1200">
                <a:solidFill>
                  <a:schemeClr val="tx1"/>
                </a:solidFill>
                <a:latin typeface="Trebuchet MS" pitchFamily="34" charset="0"/>
                <a:ea typeface="+mn-ea"/>
                <a:cs typeface="Arial" pitchFamily="34" charset="0"/>
              </a:defRPr>
            </a:lvl7pPr>
            <a:lvl8pPr marL="3429000" indent="-228600" algn="l" defTabSz="914400" rtl="0" eaLnBrk="0" fontAlgn="base" latinLnBrk="0" hangingPunct="0">
              <a:spcBef>
                <a:spcPct val="0"/>
              </a:spcBef>
              <a:spcAft>
                <a:spcPct val="0"/>
              </a:spcAft>
              <a:buClr>
                <a:schemeClr val="accent1"/>
              </a:buClr>
              <a:buFont typeface="Symbol" pitchFamily="18" charset="2"/>
              <a:buChar char="*"/>
              <a:defRPr sz="2800" b="1" kern="1200">
                <a:solidFill>
                  <a:schemeClr val="tx1"/>
                </a:solidFill>
                <a:latin typeface="Trebuchet MS" pitchFamily="34" charset="0"/>
                <a:ea typeface="+mn-ea"/>
                <a:cs typeface="Arial" pitchFamily="34" charset="0"/>
              </a:defRPr>
            </a:lvl8pPr>
            <a:lvl9pPr marL="3886200" indent="-228600" algn="l" defTabSz="914400" rtl="0" eaLnBrk="0" fontAlgn="base" latinLnBrk="0" hangingPunct="0">
              <a:spcBef>
                <a:spcPct val="0"/>
              </a:spcBef>
              <a:spcAft>
                <a:spcPct val="0"/>
              </a:spcAft>
              <a:buClr>
                <a:schemeClr val="accent1"/>
              </a:buClr>
              <a:buFont typeface="Symbol" pitchFamily="18" charset="2"/>
              <a:buChar char="*"/>
              <a:defRPr sz="2800" b="1" kern="1200">
                <a:solidFill>
                  <a:schemeClr val="tx1"/>
                </a:solidFill>
                <a:latin typeface="Trebuchet MS" pitchFamily="34" charset="0"/>
                <a:ea typeface="+mn-ea"/>
                <a:cs typeface="Arial" pitchFamily="34" charset="0"/>
              </a:defRPr>
            </a:lvl9pPr>
          </a:lstStyle>
          <a:p>
            <a:pPr eaLnBrk="1" hangingPunct="1"/>
            <a:fld id="{A806B4F3-9104-40D6-9E1C-64CCF4E9F3CB}" type="slidenum">
              <a:rPr lang="en-US" altLang="en-US" sz="1600" smtClean="0">
                <a:latin typeface="+mn-lt"/>
              </a:rPr>
              <a:pPr eaLnBrk="1" hangingPunct="1"/>
              <a:t>44</a:t>
            </a:fld>
            <a:endParaRPr lang="en-US" altLang="en-US" sz="1600" dirty="0">
              <a:latin typeface="+mn-lt"/>
            </a:endParaRPr>
          </a:p>
        </p:txBody>
      </p:sp>
      <p:sp>
        <p:nvSpPr>
          <p:cNvPr id="4" name="Oval 3"/>
          <p:cNvSpPr/>
          <p:nvPr/>
        </p:nvSpPr>
        <p:spPr>
          <a:xfrm>
            <a:off x="539552" y="418538"/>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18</a:t>
            </a:r>
            <a:endParaRPr lang="en-US" dirty="0"/>
          </a:p>
        </p:txBody>
      </p:sp>
    </p:spTree>
    <p:extLst>
      <p:ext uri="{BB962C8B-B14F-4D97-AF65-F5344CB8AC3E}">
        <p14:creationId xmlns:p14="http://schemas.microsoft.com/office/powerpoint/2010/main" val="40580774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22348945"/>
              </p:ext>
            </p:extLst>
          </p:nvPr>
        </p:nvGraphicFramePr>
        <p:xfrm>
          <a:off x="197066" y="1124744"/>
          <a:ext cx="8763002" cy="5257800"/>
        </p:xfrm>
        <a:graphic>
          <a:graphicData uri="http://schemas.openxmlformats.org/drawingml/2006/table">
            <a:tbl>
              <a:tblPr firstRow="1" firstCol="1" bandRow="1"/>
              <a:tblGrid>
                <a:gridCol w="598687">
                  <a:extLst>
                    <a:ext uri="{9D8B030D-6E8A-4147-A177-3AD203B41FA5}">
                      <a16:colId xmlns:a16="http://schemas.microsoft.com/office/drawing/2014/main" xmlns="" val="20000"/>
                    </a:ext>
                  </a:extLst>
                </a:gridCol>
                <a:gridCol w="1255967">
                  <a:extLst>
                    <a:ext uri="{9D8B030D-6E8A-4147-A177-3AD203B41FA5}">
                      <a16:colId xmlns:a16="http://schemas.microsoft.com/office/drawing/2014/main" xmlns="" val="20001"/>
                    </a:ext>
                  </a:extLst>
                </a:gridCol>
                <a:gridCol w="1498147">
                  <a:extLst>
                    <a:ext uri="{9D8B030D-6E8A-4147-A177-3AD203B41FA5}">
                      <a16:colId xmlns:a16="http://schemas.microsoft.com/office/drawing/2014/main" xmlns="" val="20002"/>
                    </a:ext>
                  </a:extLst>
                </a:gridCol>
                <a:gridCol w="2102253">
                  <a:extLst>
                    <a:ext uri="{9D8B030D-6E8A-4147-A177-3AD203B41FA5}">
                      <a16:colId xmlns:a16="http://schemas.microsoft.com/office/drawing/2014/main" xmlns="" val="20003"/>
                    </a:ext>
                  </a:extLst>
                </a:gridCol>
                <a:gridCol w="3307948">
                  <a:extLst>
                    <a:ext uri="{9D8B030D-6E8A-4147-A177-3AD203B41FA5}">
                      <a16:colId xmlns:a16="http://schemas.microsoft.com/office/drawing/2014/main" xmlns="" val="20004"/>
                    </a:ext>
                  </a:extLst>
                </a:gridCol>
              </a:tblGrid>
              <a:tr h="509328">
                <a:tc>
                  <a:txBody>
                    <a:bodyPr/>
                    <a:lstStyle/>
                    <a:p>
                      <a:pPr algn="ctr">
                        <a:lnSpc>
                          <a:spcPct val="115000"/>
                        </a:lnSpc>
                        <a:spcAft>
                          <a:spcPts val="0"/>
                        </a:spcAft>
                      </a:pPr>
                      <a:r>
                        <a:rPr lang="en-SG" sz="1500" b="1" dirty="0">
                          <a:solidFill>
                            <a:srgbClr val="1008B8"/>
                          </a:solidFill>
                          <a:effectLst/>
                          <a:latin typeface="+mn-lt"/>
                          <a:ea typeface="Calibri"/>
                          <a:cs typeface="Times New Roman"/>
                        </a:rPr>
                        <a:t>S.NO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SG" sz="1500" b="1" dirty="0">
                          <a:solidFill>
                            <a:srgbClr val="1008B8"/>
                          </a:solidFill>
                          <a:effectLst/>
                          <a:latin typeface="+mn-lt"/>
                          <a:ea typeface="Calibri"/>
                          <a:cs typeface="Times New Roman"/>
                        </a:rPr>
                        <a:t>SKILLSFUTURE CREDIT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SG" sz="1500" b="1" dirty="0">
                          <a:solidFill>
                            <a:srgbClr val="1008B8"/>
                          </a:solidFill>
                          <a:effectLst/>
                          <a:latin typeface="+mn-lt"/>
                          <a:ea typeface="Calibri"/>
                          <a:cs typeface="Times New Roman"/>
                        </a:rPr>
                        <a:t>SKILLS DEVELOPMENT FUNDING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SG" sz="1500" b="1" dirty="0">
                          <a:solidFill>
                            <a:srgbClr val="1008B8"/>
                          </a:solidFill>
                          <a:effectLst/>
                          <a:latin typeface="+mn-lt"/>
                          <a:ea typeface="Calibri"/>
                          <a:cs typeface="Times New Roman"/>
                        </a:rPr>
                        <a:t>WORK FORCE TRAINING SCHEME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SG" sz="1500" b="1" dirty="0" smtClean="0">
                          <a:solidFill>
                            <a:srgbClr val="1008B8"/>
                          </a:solidFill>
                          <a:effectLst/>
                          <a:latin typeface="+mn-lt"/>
                          <a:ea typeface="Calibri"/>
                          <a:cs typeface="Times New Roman"/>
                        </a:rPr>
                        <a:t>UTAP</a:t>
                      </a:r>
                    </a:p>
                    <a:p>
                      <a:pPr algn="ctr">
                        <a:lnSpc>
                          <a:spcPct val="115000"/>
                        </a:lnSpc>
                        <a:spcAft>
                          <a:spcPts val="0"/>
                        </a:spcAft>
                      </a:pPr>
                      <a:r>
                        <a:rPr lang="en-US" sz="1500" b="1" dirty="0" smtClean="0">
                          <a:solidFill>
                            <a:srgbClr val="FF0000"/>
                          </a:solidFill>
                          <a:effectLst/>
                          <a:latin typeface="+mn-lt"/>
                          <a:ea typeface="Calibri"/>
                          <a:cs typeface="Times New Roman"/>
                        </a:rPr>
                        <a:t>(for NTUC Members)</a:t>
                      </a:r>
                      <a:endParaRPr lang="en-SG" sz="1500" b="1" dirty="0">
                        <a:solidFill>
                          <a:srgbClr val="FF0000"/>
                        </a:solidFill>
                        <a:effectLst/>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556991">
                <a:tc>
                  <a:txBody>
                    <a:bodyPr/>
                    <a:lstStyle/>
                    <a:p>
                      <a:pPr>
                        <a:lnSpc>
                          <a:spcPct val="115000"/>
                        </a:lnSpc>
                        <a:spcAft>
                          <a:spcPts val="0"/>
                        </a:spcAft>
                      </a:pPr>
                      <a:r>
                        <a:rPr lang="en-SG" sz="1500" dirty="0">
                          <a:effectLst/>
                          <a:latin typeface="+mn-lt"/>
                          <a:ea typeface="Calibri"/>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SG" sz="1500" dirty="0" err="1">
                          <a:effectLst/>
                          <a:latin typeface="+mn-lt"/>
                          <a:ea typeface="Calibri"/>
                          <a:cs typeface="Times New Roman"/>
                        </a:rPr>
                        <a:t>SkillsFuture</a:t>
                      </a:r>
                      <a:r>
                        <a:rPr lang="en-SG" sz="1500" dirty="0">
                          <a:effectLst/>
                          <a:latin typeface="+mn-lt"/>
                          <a:ea typeface="Calibri"/>
                          <a:cs typeface="Times New Roman"/>
                        </a:rPr>
                        <a:t> Credit is for all Singaporeans aged 25 and above. </a:t>
                      </a:r>
                      <a:endParaRPr lang="en-SG" sz="1500" dirty="0" smtClean="0">
                        <a:effectLst/>
                        <a:latin typeface="+mn-lt"/>
                        <a:ea typeface="Calibri"/>
                        <a:cs typeface="Times New Roman"/>
                      </a:endParaRPr>
                    </a:p>
                    <a:p>
                      <a:pPr>
                        <a:lnSpc>
                          <a:spcPct val="115000"/>
                        </a:lnSpc>
                        <a:spcAft>
                          <a:spcPts val="0"/>
                        </a:spcAft>
                      </a:pPr>
                      <a:endParaRPr lang="en-SG" sz="1500" dirty="0">
                        <a:effectLst/>
                        <a:latin typeface="+mn-lt"/>
                        <a:ea typeface="Calibri"/>
                        <a:cs typeface="Times New Roman"/>
                      </a:endParaRPr>
                    </a:p>
                    <a:p>
                      <a:pPr>
                        <a:lnSpc>
                          <a:spcPct val="115000"/>
                        </a:lnSpc>
                        <a:spcAft>
                          <a:spcPts val="1000"/>
                        </a:spcAft>
                      </a:pPr>
                      <a:r>
                        <a:rPr lang="en-SG" sz="1500" dirty="0">
                          <a:effectLst/>
                          <a:latin typeface="+mn-lt"/>
                          <a:ea typeface="Times New Roman"/>
                          <a:cs typeface="Arial"/>
                        </a:rPr>
                        <a:t>2. Should have achieved at least 75% attendance; </a:t>
                      </a:r>
                      <a:endParaRPr lang="en-SG" sz="1500" dirty="0">
                        <a:effectLst/>
                        <a:latin typeface="+mn-lt"/>
                        <a:ea typeface="Calibri"/>
                        <a:cs typeface="Times New Roman"/>
                      </a:endParaRPr>
                    </a:p>
                    <a:p>
                      <a:pPr>
                        <a:lnSpc>
                          <a:spcPct val="115000"/>
                        </a:lnSpc>
                        <a:spcAft>
                          <a:spcPts val="0"/>
                        </a:spcAft>
                      </a:pPr>
                      <a:r>
                        <a:rPr lang="en-SG" sz="1500" dirty="0">
                          <a:effectLst/>
                          <a:latin typeface="+mn-lt"/>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SG" sz="1500" dirty="0">
                          <a:effectLst/>
                          <a:latin typeface="+mn-lt"/>
                          <a:ea typeface="Calibri"/>
                          <a:cs typeface="Arial"/>
                        </a:rPr>
                        <a:t>1.Aaged 21 years and above</a:t>
                      </a:r>
                      <a:r>
                        <a:rPr lang="en-SG" sz="1500" dirty="0" smtClean="0">
                          <a:effectLst/>
                          <a:latin typeface="+mn-lt"/>
                          <a:ea typeface="Calibri"/>
                          <a:cs typeface="Arial"/>
                        </a:rPr>
                        <a:t>.</a:t>
                      </a:r>
                    </a:p>
                    <a:p>
                      <a:pPr>
                        <a:lnSpc>
                          <a:spcPct val="115000"/>
                        </a:lnSpc>
                        <a:spcAft>
                          <a:spcPts val="1000"/>
                        </a:spcAft>
                      </a:pPr>
                      <a:endParaRPr lang="en-SG" sz="1500" dirty="0">
                        <a:effectLst/>
                        <a:latin typeface="+mn-lt"/>
                        <a:ea typeface="Calibri"/>
                        <a:cs typeface="Times New Roman"/>
                      </a:endParaRPr>
                    </a:p>
                    <a:p>
                      <a:pPr>
                        <a:lnSpc>
                          <a:spcPct val="115000"/>
                        </a:lnSpc>
                        <a:spcAft>
                          <a:spcPts val="1000"/>
                        </a:spcAft>
                      </a:pPr>
                      <a:r>
                        <a:rPr lang="en-SG" sz="1500" dirty="0">
                          <a:effectLst/>
                          <a:latin typeface="+mn-lt"/>
                          <a:ea typeface="Times New Roman"/>
                          <a:cs typeface="Arial"/>
                        </a:rPr>
                        <a:t>2. Should have achieved at least 75% attendance; </a:t>
                      </a:r>
                      <a:endParaRPr lang="en-SG" sz="1500" dirty="0">
                        <a:effectLst/>
                        <a:latin typeface="+mn-lt"/>
                        <a:ea typeface="Calibri"/>
                        <a:cs typeface="Times New Roman"/>
                      </a:endParaRPr>
                    </a:p>
                    <a:p>
                      <a:pPr>
                        <a:lnSpc>
                          <a:spcPct val="115000"/>
                        </a:lnSpc>
                        <a:spcAft>
                          <a:spcPts val="0"/>
                        </a:spcAft>
                      </a:pPr>
                      <a:r>
                        <a:rPr lang="en-SG" sz="1500" dirty="0">
                          <a:effectLst/>
                          <a:latin typeface="+mn-lt"/>
                          <a:ea typeface="Calibri"/>
                          <a:cs typeface="Times New Roman"/>
                        </a:rPr>
                        <a:t> </a:t>
                      </a:r>
                    </a:p>
                    <a:p>
                      <a:pPr>
                        <a:lnSpc>
                          <a:spcPct val="115000"/>
                        </a:lnSpc>
                        <a:spcAft>
                          <a:spcPts val="0"/>
                        </a:spcAft>
                      </a:pPr>
                      <a:r>
                        <a:rPr lang="en-SG" sz="1500" dirty="0">
                          <a:effectLst/>
                          <a:latin typeface="+mn-lt"/>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SG" sz="1500" kern="1200" dirty="0">
                          <a:effectLst/>
                          <a:latin typeface="+mn-lt"/>
                          <a:ea typeface="Calibri"/>
                          <a:cs typeface="Times New Roman"/>
                        </a:rPr>
                        <a:t>1.Be a Singapore Citizen; and</a:t>
                      </a:r>
                      <a:endParaRPr lang="en-SG" sz="1500" dirty="0">
                        <a:effectLst/>
                        <a:latin typeface="+mn-lt"/>
                        <a:ea typeface="Calibri"/>
                        <a:cs typeface="Times New Roman"/>
                      </a:endParaRPr>
                    </a:p>
                    <a:p>
                      <a:pPr>
                        <a:lnSpc>
                          <a:spcPct val="115000"/>
                        </a:lnSpc>
                        <a:spcAft>
                          <a:spcPts val="0"/>
                        </a:spcAft>
                      </a:pPr>
                      <a:r>
                        <a:rPr lang="en-SG" sz="1500" kern="1200" dirty="0">
                          <a:effectLst/>
                          <a:latin typeface="+mn-lt"/>
                          <a:ea typeface="Calibri"/>
                          <a:cs typeface="Times New Roman"/>
                        </a:rPr>
                        <a:t> </a:t>
                      </a:r>
                      <a:endParaRPr lang="en-SG" sz="1500" kern="1200" dirty="0" smtClean="0">
                        <a:effectLst/>
                        <a:latin typeface="+mn-lt"/>
                        <a:ea typeface="Calibri"/>
                        <a:cs typeface="Times New Roman"/>
                      </a:endParaRPr>
                    </a:p>
                    <a:p>
                      <a:pPr>
                        <a:lnSpc>
                          <a:spcPct val="115000"/>
                        </a:lnSpc>
                        <a:spcAft>
                          <a:spcPts val="0"/>
                        </a:spcAft>
                      </a:pPr>
                      <a:endParaRPr lang="en-SG" sz="1500" dirty="0">
                        <a:effectLst/>
                        <a:latin typeface="+mn-lt"/>
                        <a:ea typeface="Calibri"/>
                        <a:cs typeface="Times New Roman"/>
                      </a:endParaRPr>
                    </a:p>
                    <a:p>
                      <a:pPr>
                        <a:lnSpc>
                          <a:spcPct val="115000"/>
                        </a:lnSpc>
                        <a:spcAft>
                          <a:spcPts val="0"/>
                        </a:spcAft>
                      </a:pPr>
                      <a:r>
                        <a:rPr lang="en-SG" sz="1500" kern="1200" dirty="0">
                          <a:effectLst/>
                          <a:latin typeface="+mn-lt"/>
                          <a:ea typeface="Calibri"/>
                          <a:cs typeface="Times New Roman"/>
                        </a:rPr>
                        <a:t>2.Aged 35 years and above (13 years and above for Persons With Disabilities); and</a:t>
                      </a:r>
                      <a:endParaRPr lang="en-SG" sz="1500" dirty="0">
                        <a:effectLst/>
                        <a:latin typeface="+mn-lt"/>
                        <a:ea typeface="Calibri"/>
                        <a:cs typeface="Times New Roman"/>
                      </a:endParaRPr>
                    </a:p>
                    <a:p>
                      <a:pPr>
                        <a:lnSpc>
                          <a:spcPct val="115000"/>
                        </a:lnSpc>
                        <a:spcAft>
                          <a:spcPts val="0"/>
                        </a:spcAft>
                      </a:pPr>
                      <a:r>
                        <a:rPr lang="en-SG" sz="1500" kern="1200" dirty="0">
                          <a:effectLst/>
                          <a:latin typeface="+mn-lt"/>
                          <a:ea typeface="Calibri"/>
                          <a:cs typeface="Times New Roman"/>
                        </a:rPr>
                        <a:t> </a:t>
                      </a:r>
                      <a:endParaRPr lang="en-SG" sz="1500" kern="1200" dirty="0" smtClean="0">
                        <a:effectLst/>
                        <a:latin typeface="+mn-lt"/>
                        <a:ea typeface="Calibri"/>
                        <a:cs typeface="Times New Roman"/>
                      </a:endParaRPr>
                    </a:p>
                    <a:p>
                      <a:pPr>
                        <a:lnSpc>
                          <a:spcPct val="115000"/>
                        </a:lnSpc>
                        <a:spcAft>
                          <a:spcPts val="0"/>
                        </a:spcAft>
                      </a:pPr>
                      <a:endParaRPr lang="en-SG" sz="1500" dirty="0">
                        <a:effectLst/>
                        <a:latin typeface="+mn-lt"/>
                        <a:ea typeface="Calibri"/>
                        <a:cs typeface="Times New Roman"/>
                      </a:endParaRPr>
                    </a:p>
                    <a:p>
                      <a:pPr>
                        <a:lnSpc>
                          <a:spcPct val="115000"/>
                        </a:lnSpc>
                        <a:spcAft>
                          <a:spcPts val="0"/>
                        </a:spcAft>
                      </a:pPr>
                      <a:r>
                        <a:rPr lang="en-SG" sz="1500" kern="1200" dirty="0">
                          <a:effectLst/>
                          <a:latin typeface="+mn-lt"/>
                          <a:ea typeface="Calibri"/>
                          <a:cs typeface="Times New Roman"/>
                        </a:rPr>
                        <a:t>3.Earn a monthly income of not more than $2,000.</a:t>
                      </a:r>
                      <a:r>
                        <a:rPr lang="en-SG" sz="1500" dirty="0">
                          <a:effectLst/>
                          <a:latin typeface="+mn-lt"/>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SG" sz="1500" kern="1200" dirty="0">
                          <a:effectLst/>
                          <a:latin typeface="+mn-lt"/>
                          <a:ea typeface="Calibri"/>
                          <a:cs typeface="Times New Roman"/>
                        </a:rPr>
                        <a:t>1.You can apply for UTAP as long as you are an NTUC member </a:t>
                      </a:r>
                      <a:endParaRPr lang="en-SG" sz="1500" dirty="0">
                        <a:effectLst/>
                        <a:latin typeface="+mn-lt"/>
                        <a:ea typeface="Calibri"/>
                        <a:cs typeface="Times New Roman"/>
                      </a:endParaRPr>
                    </a:p>
                    <a:p>
                      <a:pPr>
                        <a:lnSpc>
                          <a:spcPct val="115000"/>
                        </a:lnSpc>
                        <a:spcAft>
                          <a:spcPts val="0"/>
                        </a:spcAft>
                      </a:pPr>
                      <a:r>
                        <a:rPr lang="en-SG" sz="1500" kern="1200" dirty="0">
                          <a:effectLst/>
                          <a:latin typeface="+mn-lt"/>
                          <a:ea typeface="Calibri"/>
                          <a:cs typeface="Times New Roman"/>
                        </a:rPr>
                        <a:t> </a:t>
                      </a:r>
                      <a:endParaRPr lang="en-SG" sz="1500" dirty="0">
                        <a:effectLst/>
                        <a:latin typeface="+mn-lt"/>
                        <a:ea typeface="Calibri"/>
                        <a:cs typeface="Times New Roman"/>
                      </a:endParaRPr>
                    </a:p>
                    <a:p>
                      <a:pPr>
                        <a:lnSpc>
                          <a:spcPct val="115000"/>
                        </a:lnSpc>
                        <a:spcAft>
                          <a:spcPts val="0"/>
                        </a:spcAft>
                      </a:pPr>
                      <a:r>
                        <a:rPr lang="en-SG" sz="1500" kern="1200" dirty="0">
                          <a:effectLst/>
                          <a:latin typeface="+mn-lt"/>
                          <a:ea typeface="Calibri"/>
                          <a:cs typeface="Times New Roman"/>
                        </a:rPr>
                        <a:t>2.UTAP funding is only applicable on the course fee not funded through company sponsorship or other types of funding</a:t>
                      </a:r>
                      <a:endParaRPr lang="en-SG" sz="1500" dirty="0">
                        <a:effectLst/>
                        <a:latin typeface="+mn-lt"/>
                        <a:ea typeface="Calibri"/>
                        <a:cs typeface="Times New Roman"/>
                      </a:endParaRPr>
                    </a:p>
                    <a:p>
                      <a:pPr>
                        <a:lnSpc>
                          <a:spcPct val="115000"/>
                        </a:lnSpc>
                        <a:spcAft>
                          <a:spcPts val="0"/>
                        </a:spcAft>
                      </a:pPr>
                      <a:r>
                        <a:rPr lang="en-SG" sz="1500" kern="1200" dirty="0">
                          <a:effectLst/>
                          <a:latin typeface="+mn-lt"/>
                          <a:ea typeface="Calibri"/>
                          <a:cs typeface="Times New Roman"/>
                        </a:rPr>
                        <a:t> </a:t>
                      </a:r>
                      <a:endParaRPr lang="en-SG" sz="1500" dirty="0">
                        <a:effectLst/>
                        <a:latin typeface="+mn-lt"/>
                        <a:ea typeface="Calibri"/>
                        <a:cs typeface="Times New Roman"/>
                      </a:endParaRPr>
                    </a:p>
                    <a:p>
                      <a:pPr>
                        <a:lnSpc>
                          <a:spcPct val="115000"/>
                        </a:lnSpc>
                        <a:spcAft>
                          <a:spcPts val="0"/>
                        </a:spcAft>
                      </a:pPr>
                      <a:r>
                        <a:rPr lang="en-SG" sz="1500" kern="1200" dirty="0">
                          <a:effectLst/>
                          <a:latin typeface="+mn-lt"/>
                          <a:ea typeface="Calibri"/>
                          <a:cs typeface="Times New Roman"/>
                        </a:rPr>
                        <a:t>3.Course fee support for up to $250 each year training benefits for courses under Union Training Assistance Programme (UTAP) per year</a:t>
                      </a:r>
                      <a:endParaRPr lang="en-SG" sz="1500" dirty="0">
                        <a:effectLst/>
                        <a:latin typeface="+mn-lt"/>
                        <a:ea typeface="Calibri"/>
                        <a:cs typeface="Times New Roman"/>
                      </a:endParaRPr>
                    </a:p>
                    <a:p>
                      <a:pPr>
                        <a:lnSpc>
                          <a:spcPct val="115000"/>
                        </a:lnSpc>
                        <a:spcAft>
                          <a:spcPts val="0"/>
                        </a:spcAft>
                      </a:pPr>
                      <a:r>
                        <a:rPr lang="en-SG" sz="1500" dirty="0">
                          <a:effectLst/>
                          <a:latin typeface="+mn-lt"/>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748912">
                <a:tc>
                  <a:txBody>
                    <a:bodyPr/>
                    <a:lstStyle/>
                    <a:p>
                      <a:pPr>
                        <a:lnSpc>
                          <a:spcPct val="115000"/>
                        </a:lnSpc>
                        <a:spcAft>
                          <a:spcPts val="0"/>
                        </a:spcAft>
                      </a:pPr>
                      <a:r>
                        <a:rPr lang="en-SG" sz="1500">
                          <a:effectLst/>
                          <a:latin typeface="+mn-lt"/>
                          <a:ea typeface="Calibri"/>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SG" sz="1500" dirty="0">
                          <a:effectLst/>
                          <a:latin typeface="+mn-lt"/>
                          <a:ea typeface="Calibri"/>
                          <a:cs typeface="Times New Roman"/>
                        </a:rPr>
                        <a:t>(Singaporeans Only).</a:t>
                      </a:r>
                    </a:p>
                    <a:p>
                      <a:pPr algn="ctr">
                        <a:lnSpc>
                          <a:spcPct val="115000"/>
                        </a:lnSpc>
                        <a:spcAft>
                          <a:spcPts val="0"/>
                        </a:spcAft>
                      </a:pPr>
                      <a:r>
                        <a:rPr lang="en-SG" sz="1500" dirty="0">
                          <a:effectLst/>
                          <a:latin typeface="+mn-lt"/>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SG" sz="1500" dirty="0">
                          <a:effectLst/>
                          <a:latin typeface="+mn-lt"/>
                          <a:ea typeface="Calibri"/>
                          <a:cs typeface="Times New Roman"/>
                        </a:rPr>
                        <a:t>(Singaporeans </a:t>
                      </a:r>
                      <a:r>
                        <a:rPr lang="en-SG" sz="1500" dirty="0" smtClean="0">
                          <a:effectLst/>
                          <a:latin typeface="+mn-lt"/>
                          <a:ea typeface="Calibri"/>
                          <a:cs typeface="Times New Roman"/>
                        </a:rPr>
                        <a:t>and</a:t>
                      </a:r>
                      <a:r>
                        <a:rPr lang="en-SG" sz="1500" dirty="0" smtClean="0">
                          <a:solidFill>
                            <a:srgbClr val="000000"/>
                          </a:solidFill>
                          <a:effectLst/>
                          <a:latin typeface="+mn-lt"/>
                          <a:ea typeface="Calibri"/>
                          <a:cs typeface="Times New Roman"/>
                        </a:rPr>
                        <a:t> </a:t>
                      </a:r>
                      <a:r>
                        <a:rPr lang="en-SG" sz="1500" dirty="0">
                          <a:solidFill>
                            <a:srgbClr val="000000"/>
                          </a:solidFill>
                          <a:effectLst/>
                          <a:latin typeface="+mn-lt"/>
                          <a:ea typeface="Calibri"/>
                          <a:cs typeface="Times New Roman"/>
                        </a:rPr>
                        <a:t>Singapore PR</a:t>
                      </a:r>
                      <a:r>
                        <a:rPr lang="en-SG" sz="1500" dirty="0">
                          <a:effectLst/>
                          <a:latin typeface="+mn-lt"/>
                          <a:ea typeface="Calibri"/>
                          <a:cs typeface="Times New Roman"/>
                        </a:rPr>
                        <a:t> only)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SG" sz="1500" dirty="0">
                          <a:effectLst/>
                          <a:latin typeface="+mn-lt"/>
                          <a:ea typeface="Calibri"/>
                          <a:cs typeface="Times New Roman"/>
                        </a:rPr>
                        <a:t>(Singaporeans Only).</a:t>
                      </a:r>
                    </a:p>
                    <a:p>
                      <a:pPr algn="ctr">
                        <a:lnSpc>
                          <a:spcPct val="115000"/>
                        </a:lnSpc>
                        <a:spcAft>
                          <a:spcPts val="0"/>
                        </a:spcAft>
                      </a:pPr>
                      <a:r>
                        <a:rPr lang="en-SG" sz="1500" dirty="0">
                          <a:effectLst/>
                          <a:latin typeface="+mn-lt"/>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SG" sz="1500" kern="1200" dirty="0" smtClean="0">
                          <a:effectLst/>
                          <a:latin typeface="+mn-lt"/>
                          <a:ea typeface="Calibri"/>
                          <a:cs typeface="Times New Roman"/>
                        </a:rPr>
                        <a:t>All NTUC member (Including Migrant worker)</a:t>
                      </a:r>
                      <a:endParaRPr lang="en-SG" sz="1500" dirty="0">
                        <a:effectLst/>
                        <a:latin typeface="+mn-lt"/>
                        <a:ea typeface="Calibri"/>
                        <a:cs typeface="Times New Roman"/>
                      </a:endParaRPr>
                    </a:p>
                    <a:p>
                      <a:pPr algn="ctr">
                        <a:lnSpc>
                          <a:spcPct val="115000"/>
                        </a:lnSpc>
                        <a:spcAft>
                          <a:spcPts val="0"/>
                        </a:spcAft>
                      </a:pPr>
                      <a:r>
                        <a:rPr lang="en-SG" sz="1500" dirty="0">
                          <a:effectLst/>
                          <a:latin typeface="+mn-lt"/>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5" name="Rectangle 4"/>
          <p:cNvSpPr/>
          <p:nvPr/>
        </p:nvSpPr>
        <p:spPr>
          <a:xfrm>
            <a:off x="304800" y="313492"/>
            <a:ext cx="8534400" cy="523220"/>
          </a:xfrm>
          <a:prstGeom prst="rect">
            <a:avLst/>
          </a:prstGeom>
          <a:solidFill>
            <a:srgbClr val="FFFF00"/>
          </a:solidFill>
          <a:ln>
            <a:solidFill>
              <a:schemeClr val="accent1"/>
            </a:solidFill>
          </a:ln>
        </p:spPr>
        <p:txBody>
          <a:bodyPr wrap="square">
            <a:spAutoFit/>
          </a:bodyPr>
          <a:lstStyle/>
          <a:p>
            <a:pPr algn="ctr"/>
            <a:r>
              <a:rPr lang="en-SG" sz="2800" b="1" dirty="0">
                <a:solidFill>
                  <a:prstClr val="black"/>
                </a:solidFill>
              </a:rPr>
              <a:t>FUNDING AVAILABILITY</a:t>
            </a:r>
          </a:p>
        </p:txBody>
      </p:sp>
      <p:sp>
        <p:nvSpPr>
          <p:cNvPr id="6" name="Oval 5"/>
          <p:cNvSpPr/>
          <p:nvPr/>
        </p:nvSpPr>
        <p:spPr>
          <a:xfrm>
            <a:off x="539552" y="418538"/>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19</a:t>
            </a:r>
            <a:endParaRPr lang="en-US" dirty="0"/>
          </a:p>
        </p:txBody>
      </p:sp>
    </p:spTree>
    <p:extLst>
      <p:ext uri="{BB962C8B-B14F-4D97-AF65-F5344CB8AC3E}">
        <p14:creationId xmlns:p14="http://schemas.microsoft.com/office/powerpoint/2010/main" val="10223763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F378D5-BAE9-4694-8A7A-22715B166A1F}" type="slidenum">
              <a:rPr lang="en-US" smtClean="0"/>
              <a:t>46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11" y="0"/>
            <a:ext cx="7573978" cy="6309320"/>
          </a:xfrm>
          <a:prstGeom prst="rect">
            <a:avLst/>
          </a:prstGeom>
        </p:spPr>
      </p:pic>
      <p:sp>
        <p:nvSpPr>
          <p:cNvPr id="6" name="Oval 5"/>
          <p:cNvSpPr/>
          <p:nvPr/>
        </p:nvSpPr>
        <p:spPr>
          <a:xfrm>
            <a:off x="539552" y="418538"/>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20</a:t>
            </a:r>
            <a:endParaRPr lang="en-US" dirty="0"/>
          </a:p>
        </p:txBody>
      </p:sp>
    </p:spTree>
    <p:extLst>
      <p:ext uri="{BB962C8B-B14F-4D97-AF65-F5344CB8AC3E}">
        <p14:creationId xmlns:p14="http://schemas.microsoft.com/office/powerpoint/2010/main" val="11677300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ADD5AA3-12DB-461E-BB72-A983CB11AE84}" type="slidenum">
              <a:rPr lang="en-US" altLang="en-US" smtClean="0"/>
              <a:pPr/>
              <a:t>47</a:t>
            </a:fld>
            <a:endParaRPr lang="en-US" altLang="en-US"/>
          </a:p>
        </p:txBody>
      </p:sp>
      <p:graphicFrame>
        <p:nvGraphicFramePr>
          <p:cNvPr id="7" name="Table 6"/>
          <p:cNvGraphicFramePr>
            <a:graphicFrameLocks noGrp="1"/>
          </p:cNvGraphicFramePr>
          <p:nvPr>
            <p:extLst>
              <p:ext uri="{D42A27DB-BD31-4B8C-83A1-F6EECF244321}">
                <p14:modId xmlns:p14="http://schemas.microsoft.com/office/powerpoint/2010/main" val="61419514"/>
              </p:ext>
            </p:extLst>
          </p:nvPr>
        </p:nvGraphicFramePr>
        <p:xfrm>
          <a:off x="179512" y="908720"/>
          <a:ext cx="8784976" cy="4403393"/>
        </p:xfrm>
        <a:graphic>
          <a:graphicData uri="http://schemas.openxmlformats.org/drawingml/2006/table">
            <a:tbl>
              <a:tblPr firstRow="1" firstCol="1" bandRow="1"/>
              <a:tblGrid>
                <a:gridCol w="1606597">
                  <a:extLst>
                    <a:ext uri="{9D8B030D-6E8A-4147-A177-3AD203B41FA5}">
                      <a16:colId xmlns:a16="http://schemas.microsoft.com/office/drawing/2014/main" xmlns="" val="20000"/>
                    </a:ext>
                  </a:extLst>
                </a:gridCol>
                <a:gridCol w="724019">
                  <a:extLst>
                    <a:ext uri="{9D8B030D-6E8A-4147-A177-3AD203B41FA5}">
                      <a16:colId xmlns:a16="http://schemas.microsoft.com/office/drawing/2014/main" xmlns="" val="20001"/>
                    </a:ext>
                  </a:extLst>
                </a:gridCol>
                <a:gridCol w="810177">
                  <a:extLst>
                    <a:ext uri="{9D8B030D-6E8A-4147-A177-3AD203B41FA5}">
                      <a16:colId xmlns:a16="http://schemas.microsoft.com/office/drawing/2014/main" xmlns="" val="20002"/>
                    </a:ext>
                  </a:extLst>
                </a:gridCol>
                <a:gridCol w="1041863">
                  <a:extLst>
                    <a:ext uri="{9D8B030D-6E8A-4147-A177-3AD203B41FA5}">
                      <a16:colId xmlns:a16="http://schemas.microsoft.com/office/drawing/2014/main" xmlns="" val="20003"/>
                    </a:ext>
                  </a:extLst>
                </a:gridCol>
                <a:gridCol w="823934">
                  <a:extLst>
                    <a:ext uri="{9D8B030D-6E8A-4147-A177-3AD203B41FA5}">
                      <a16:colId xmlns:a16="http://schemas.microsoft.com/office/drawing/2014/main" xmlns="" val="20004"/>
                    </a:ext>
                  </a:extLst>
                </a:gridCol>
                <a:gridCol w="968736">
                  <a:extLst>
                    <a:ext uri="{9D8B030D-6E8A-4147-A177-3AD203B41FA5}">
                      <a16:colId xmlns:a16="http://schemas.microsoft.com/office/drawing/2014/main" xmlns="" val="20005"/>
                    </a:ext>
                  </a:extLst>
                </a:gridCol>
                <a:gridCol w="2809650">
                  <a:extLst>
                    <a:ext uri="{9D8B030D-6E8A-4147-A177-3AD203B41FA5}">
                      <a16:colId xmlns:a16="http://schemas.microsoft.com/office/drawing/2014/main" xmlns="" val="20006"/>
                    </a:ext>
                  </a:extLst>
                </a:gridCol>
              </a:tblGrid>
              <a:tr h="62230">
                <a:tc>
                  <a:txBody>
                    <a:bodyPr/>
                    <a:lstStyle/>
                    <a:p>
                      <a:pPr algn="l">
                        <a:lnSpc>
                          <a:spcPct val="115000"/>
                        </a:lnSpc>
                        <a:spcAft>
                          <a:spcPts val="1000"/>
                        </a:spcAft>
                      </a:pPr>
                      <a:r>
                        <a:rPr lang="en-SG" sz="1050" b="1" kern="1200" dirty="0" smtClean="0">
                          <a:solidFill>
                            <a:srgbClr val="FFFFFF"/>
                          </a:solidFill>
                          <a:effectLst/>
                          <a:latin typeface="+mn-lt"/>
                          <a:ea typeface="Times New Roman"/>
                          <a:cs typeface="Times New Roman"/>
                        </a:rPr>
                        <a:t>EXTERNAL</a:t>
                      </a:r>
                      <a:r>
                        <a:rPr lang="en-SG" sz="1050" b="1" kern="1200" baseline="0" dirty="0" smtClean="0">
                          <a:solidFill>
                            <a:srgbClr val="FFFFFF"/>
                          </a:solidFill>
                          <a:effectLst/>
                          <a:latin typeface="+mn-lt"/>
                          <a:ea typeface="Times New Roman"/>
                          <a:cs typeface="Times New Roman"/>
                        </a:rPr>
                        <a:t> </a:t>
                      </a:r>
                      <a:r>
                        <a:rPr lang="en-SG" sz="1050" b="1" kern="1200" dirty="0" smtClean="0">
                          <a:solidFill>
                            <a:srgbClr val="FFFFFF"/>
                          </a:solidFill>
                          <a:effectLst/>
                          <a:latin typeface="+mn-lt"/>
                          <a:ea typeface="Times New Roman"/>
                          <a:cs typeface="Times New Roman"/>
                        </a:rPr>
                        <a:t>AUTHORITY</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F6FC6"/>
                    </a:solidFill>
                  </a:tcPr>
                </a:tc>
                <a:tc gridSpan="6">
                  <a:txBody>
                    <a:bodyPr/>
                    <a:lstStyle/>
                    <a:p>
                      <a:pPr algn="l">
                        <a:lnSpc>
                          <a:spcPct val="115000"/>
                        </a:lnSpc>
                        <a:spcAft>
                          <a:spcPts val="1000"/>
                        </a:spcAft>
                      </a:pPr>
                      <a:r>
                        <a:rPr lang="en-SG" sz="1050" b="1" kern="1200" dirty="0" smtClean="0">
                          <a:solidFill>
                            <a:srgbClr val="FFFFFF"/>
                          </a:solidFill>
                          <a:effectLst/>
                          <a:latin typeface="+mn-lt"/>
                          <a:ea typeface="Times New Roman"/>
                          <a:cs typeface="Times New Roman"/>
                        </a:rPr>
                        <a:t>EA</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F6FC6"/>
                    </a:solidFill>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xmlns="" val="10000"/>
                  </a:ext>
                </a:extLst>
              </a:tr>
              <a:tr h="424815">
                <a:tc>
                  <a:txBody>
                    <a:bodyPr/>
                    <a:lstStyle/>
                    <a:p>
                      <a:pPr algn="l">
                        <a:lnSpc>
                          <a:spcPct val="115000"/>
                        </a:lnSpc>
                        <a:spcAft>
                          <a:spcPts val="1000"/>
                        </a:spcAft>
                      </a:pPr>
                      <a:r>
                        <a:rPr lang="en-SG" sz="1050" b="1" kern="1200" dirty="0" err="1">
                          <a:solidFill>
                            <a:srgbClr val="FFFFFF"/>
                          </a:solidFill>
                          <a:effectLst/>
                          <a:latin typeface="+mn-lt"/>
                          <a:ea typeface="Times New Roman"/>
                          <a:cs typeface="Times New Roman"/>
                        </a:rPr>
                        <a:t>Ref.Document</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6FC6"/>
                    </a:solidFill>
                  </a:tcPr>
                </a:tc>
                <a:tc>
                  <a:txBody>
                    <a:bodyPr/>
                    <a:lstStyle/>
                    <a:p>
                      <a:pPr algn="l">
                        <a:lnSpc>
                          <a:spcPct val="115000"/>
                        </a:lnSpc>
                        <a:spcAft>
                          <a:spcPts val="1000"/>
                        </a:spcAft>
                      </a:pPr>
                      <a:r>
                        <a:rPr lang="en-SG" sz="1050" kern="1200">
                          <a:solidFill>
                            <a:srgbClr val="000000"/>
                          </a:solidFill>
                          <a:effectLst/>
                          <a:latin typeface="+mn-lt"/>
                          <a:ea typeface="Times New Roman"/>
                          <a:cs typeface="Times New Roman"/>
                        </a:rPr>
                        <a:t>Version</a:t>
                      </a:r>
                      <a:endParaRPr lang="en-SG" sz="105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lnSpc>
                          <a:spcPct val="115000"/>
                        </a:lnSpc>
                        <a:spcAft>
                          <a:spcPts val="1000"/>
                        </a:spcAft>
                      </a:pPr>
                      <a:r>
                        <a:rPr lang="en-SG" sz="1050" kern="1200">
                          <a:solidFill>
                            <a:srgbClr val="000000"/>
                          </a:solidFill>
                          <a:effectLst/>
                          <a:latin typeface="+mn-lt"/>
                          <a:ea typeface="Times New Roman"/>
                          <a:cs typeface="Times New Roman"/>
                        </a:rPr>
                        <a:t>Revision</a:t>
                      </a:r>
                      <a:endParaRPr lang="en-SG" sz="105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lnSpc>
                          <a:spcPct val="115000"/>
                        </a:lnSpc>
                        <a:spcAft>
                          <a:spcPts val="1000"/>
                        </a:spcAft>
                      </a:pPr>
                      <a:r>
                        <a:rPr lang="en-SG" sz="1050" kern="1200">
                          <a:solidFill>
                            <a:srgbClr val="000000"/>
                          </a:solidFill>
                          <a:effectLst/>
                          <a:latin typeface="+mn-lt"/>
                          <a:ea typeface="Times New Roman"/>
                          <a:cs typeface="Times New Roman"/>
                        </a:rPr>
                        <a:t>Effective Date</a:t>
                      </a:r>
                      <a:endParaRPr lang="en-SG" sz="105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lnSpc>
                          <a:spcPct val="115000"/>
                        </a:lnSpc>
                        <a:spcAft>
                          <a:spcPts val="1000"/>
                        </a:spcAft>
                      </a:pPr>
                      <a:r>
                        <a:rPr lang="en-SG" sz="1050" kern="1200" dirty="0">
                          <a:solidFill>
                            <a:srgbClr val="000000"/>
                          </a:solidFill>
                          <a:effectLst/>
                          <a:latin typeface="+mn-lt"/>
                          <a:ea typeface="Times New Roman"/>
                          <a:cs typeface="Times New Roman"/>
                        </a:rPr>
                        <a:t>Author</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lnSpc>
                          <a:spcPct val="115000"/>
                        </a:lnSpc>
                        <a:spcAft>
                          <a:spcPts val="1000"/>
                        </a:spcAft>
                      </a:pPr>
                      <a:r>
                        <a:rPr lang="en-SG" sz="1050" kern="1200" dirty="0">
                          <a:solidFill>
                            <a:srgbClr val="000000"/>
                          </a:solidFill>
                          <a:effectLst/>
                          <a:latin typeface="+mn-lt"/>
                          <a:ea typeface="Times New Roman"/>
                          <a:cs typeface="Times New Roman"/>
                        </a:rPr>
                        <a:t>Approved</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lnSpc>
                          <a:spcPct val="115000"/>
                        </a:lnSpc>
                        <a:spcAft>
                          <a:spcPts val="1000"/>
                        </a:spcAft>
                      </a:pPr>
                      <a:r>
                        <a:rPr lang="en-SG" sz="1050" kern="1200">
                          <a:solidFill>
                            <a:srgbClr val="000000"/>
                          </a:solidFill>
                          <a:effectLst/>
                          <a:latin typeface="+mn-lt"/>
                          <a:ea typeface="Times New Roman"/>
                          <a:cs typeface="Times New Roman"/>
                        </a:rPr>
                        <a:t>Change Description </a:t>
                      </a:r>
                      <a:endParaRPr lang="en-SG" sz="105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extLst>
                  <a:ext uri="{0D108BD9-81ED-4DB2-BD59-A6C34878D82A}">
                    <a16:rowId xmlns:a16="http://schemas.microsoft.com/office/drawing/2014/main" xmlns="" val="10001"/>
                  </a:ext>
                </a:extLst>
              </a:tr>
              <a:tr h="353695">
                <a:tc>
                  <a:txBody>
                    <a:bodyPr/>
                    <a:lstStyle/>
                    <a:p>
                      <a:pPr algn="l">
                        <a:lnSpc>
                          <a:spcPct val="115000"/>
                        </a:lnSpc>
                        <a:spcAft>
                          <a:spcPts val="1000"/>
                        </a:spcAft>
                      </a:pPr>
                      <a:r>
                        <a:rPr lang="en-US" sz="1050" b="1" kern="1200" dirty="0" smtClean="0">
                          <a:solidFill>
                            <a:srgbClr val="FFFFFF"/>
                          </a:solidFill>
                          <a:effectLst/>
                          <a:latin typeface="+mn-lt"/>
                          <a:ea typeface="Calibri"/>
                          <a:cs typeface="Times New Roman"/>
                        </a:rPr>
                        <a:t>First </a:t>
                      </a:r>
                      <a:r>
                        <a:rPr lang="en-US" sz="1050" b="1" kern="1200" dirty="0">
                          <a:solidFill>
                            <a:srgbClr val="FFFFFF"/>
                          </a:solidFill>
                          <a:effectLst/>
                          <a:latin typeface="+mn-lt"/>
                          <a:ea typeface="Calibri"/>
                          <a:cs typeface="Times New Roman"/>
                        </a:rPr>
                        <a:t>Issue</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6FC6"/>
                    </a:solidFill>
                  </a:tcPr>
                </a:tc>
                <a:tc>
                  <a:txBody>
                    <a:bodyPr/>
                    <a:lstStyle/>
                    <a:p>
                      <a:pPr algn="l">
                        <a:lnSpc>
                          <a:spcPct val="115000"/>
                        </a:lnSpc>
                        <a:spcAft>
                          <a:spcPts val="1000"/>
                        </a:spcAft>
                      </a:pPr>
                      <a:r>
                        <a:rPr lang="en-SG" sz="1050" kern="1200">
                          <a:solidFill>
                            <a:srgbClr val="000000"/>
                          </a:solidFill>
                          <a:effectLst/>
                          <a:latin typeface="+mn-lt"/>
                          <a:ea typeface="Times New Roman"/>
                          <a:cs typeface="Times New Roman"/>
                        </a:rPr>
                        <a:t>1.00</a:t>
                      </a:r>
                      <a:endParaRPr lang="en-SG" sz="105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5"/>
                    </a:solidFill>
                  </a:tcPr>
                </a:tc>
                <a:tc>
                  <a:txBody>
                    <a:bodyPr/>
                    <a:lstStyle/>
                    <a:p>
                      <a:pPr algn="l">
                        <a:lnSpc>
                          <a:spcPct val="115000"/>
                        </a:lnSpc>
                        <a:spcAft>
                          <a:spcPts val="1000"/>
                        </a:spcAft>
                      </a:pPr>
                      <a:r>
                        <a:rPr lang="en-SG" sz="1050" kern="1200" dirty="0">
                          <a:solidFill>
                            <a:srgbClr val="000000"/>
                          </a:solidFill>
                          <a:effectLst/>
                          <a:latin typeface="+mn-lt"/>
                          <a:ea typeface="Times New Roman"/>
                          <a:cs typeface="Times New Roman"/>
                        </a:rPr>
                        <a:t>00</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5"/>
                    </a:solidFill>
                  </a:tcPr>
                </a:tc>
                <a:tc>
                  <a:txBody>
                    <a:bodyPr/>
                    <a:lstStyle/>
                    <a:p>
                      <a:pPr algn="l">
                        <a:lnSpc>
                          <a:spcPct val="115000"/>
                        </a:lnSpc>
                        <a:spcAft>
                          <a:spcPts val="1000"/>
                        </a:spcAft>
                      </a:pPr>
                      <a:r>
                        <a:rPr lang="en-US" sz="1050" kern="1200" dirty="0" smtClean="0">
                          <a:solidFill>
                            <a:srgbClr val="000000"/>
                          </a:solidFill>
                          <a:effectLst/>
                          <a:latin typeface="+mn-lt"/>
                          <a:ea typeface="Calibri"/>
                          <a:cs typeface="Times New Roman"/>
                        </a:rPr>
                        <a:t>15/07/2018</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5"/>
                    </a:solidFill>
                  </a:tcPr>
                </a:tc>
                <a:tc>
                  <a:txBody>
                    <a:bodyPr/>
                    <a:lstStyle/>
                    <a:p>
                      <a:pPr algn="l">
                        <a:lnSpc>
                          <a:spcPct val="115000"/>
                        </a:lnSpc>
                        <a:spcAft>
                          <a:spcPts val="1000"/>
                        </a:spcAft>
                      </a:pPr>
                      <a:r>
                        <a:rPr lang="en-SG" sz="1050" kern="1200" dirty="0" smtClean="0">
                          <a:solidFill>
                            <a:srgbClr val="000000"/>
                          </a:solidFill>
                          <a:effectLst/>
                          <a:latin typeface="+mn-lt"/>
                          <a:ea typeface="Times New Roman"/>
                          <a:cs typeface="Times New Roman"/>
                        </a:rPr>
                        <a:t>EA</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5"/>
                    </a:solidFill>
                  </a:tcPr>
                </a:tc>
                <a:tc>
                  <a:txBody>
                    <a:bodyPr/>
                    <a:lstStyle/>
                    <a:p>
                      <a:pPr algn="l">
                        <a:lnSpc>
                          <a:spcPct val="115000"/>
                        </a:lnSpc>
                        <a:spcAft>
                          <a:spcPts val="1000"/>
                        </a:spcAft>
                      </a:pPr>
                      <a:r>
                        <a:rPr lang="en-SG" sz="1050" kern="1200" dirty="0" smtClean="0">
                          <a:solidFill>
                            <a:srgbClr val="000000"/>
                          </a:solidFill>
                          <a:effectLst/>
                          <a:latin typeface="+mn-lt"/>
                          <a:ea typeface="Times New Roman"/>
                          <a:cs typeface="Times New Roman"/>
                        </a:rPr>
                        <a:t>EA </a:t>
                      </a:r>
                      <a:r>
                        <a:rPr lang="en-SG" sz="1050" kern="1200" dirty="0">
                          <a:solidFill>
                            <a:srgbClr val="000000"/>
                          </a:solidFill>
                          <a:effectLst/>
                          <a:latin typeface="+mn-lt"/>
                          <a:ea typeface="Times New Roman"/>
                          <a:cs typeface="Times New Roman"/>
                        </a:rPr>
                        <a:t>MD</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5"/>
                    </a:solidFill>
                  </a:tcPr>
                </a:tc>
                <a:tc>
                  <a:txBody>
                    <a:bodyPr/>
                    <a:lstStyle/>
                    <a:p>
                      <a:pPr algn="l">
                        <a:lnSpc>
                          <a:spcPct val="115000"/>
                        </a:lnSpc>
                        <a:spcAft>
                          <a:spcPts val="1000"/>
                        </a:spcAft>
                      </a:pPr>
                      <a:r>
                        <a:rPr lang="en-US" sz="1050" kern="1200" dirty="0" smtClean="0">
                          <a:solidFill>
                            <a:srgbClr val="000000"/>
                          </a:solidFill>
                          <a:effectLst/>
                          <a:latin typeface="+mn-lt"/>
                          <a:ea typeface="Calibri"/>
                          <a:cs typeface="Times New Roman"/>
                        </a:rPr>
                        <a:t>First</a:t>
                      </a:r>
                      <a:r>
                        <a:rPr lang="en-US" sz="1050" kern="1200" baseline="0" dirty="0" smtClean="0">
                          <a:solidFill>
                            <a:srgbClr val="000000"/>
                          </a:solidFill>
                          <a:effectLst/>
                          <a:latin typeface="+mn-lt"/>
                          <a:ea typeface="Calibri"/>
                          <a:cs typeface="Times New Roman"/>
                        </a:rPr>
                        <a:t> Issue- Applied Blended Learning Methods </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5"/>
                    </a:solidFill>
                  </a:tcPr>
                </a:tc>
                <a:extLst>
                  <a:ext uri="{0D108BD9-81ED-4DB2-BD59-A6C34878D82A}">
                    <a16:rowId xmlns:a16="http://schemas.microsoft.com/office/drawing/2014/main" xmlns="" val="10002"/>
                  </a:ext>
                </a:extLst>
              </a:tr>
              <a:tr h="424815">
                <a:tc>
                  <a:txBody>
                    <a:bodyPr/>
                    <a:lstStyle/>
                    <a:p>
                      <a:pPr algn="l">
                        <a:lnSpc>
                          <a:spcPct val="115000"/>
                        </a:lnSpc>
                      </a:pPr>
                      <a:endParaRPr lang="en-SG" sz="1050">
                        <a:effectLst/>
                        <a:latin typeface="+mn-lt"/>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6FC6"/>
                    </a:solidFill>
                  </a:tcPr>
                </a:tc>
                <a:tc>
                  <a:txBody>
                    <a:bodyPr/>
                    <a:lstStyle/>
                    <a:p>
                      <a:pPr algn="l">
                        <a:lnSpc>
                          <a:spcPct val="115000"/>
                        </a:lnSpc>
                        <a:spcAft>
                          <a:spcPts val="1000"/>
                        </a:spcAft>
                      </a:pPr>
                      <a:r>
                        <a:rPr lang="en-US" sz="1050" dirty="0" smtClean="0">
                          <a:effectLst/>
                          <a:latin typeface="+mn-lt"/>
                          <a:ea typeface="Calibri"/>
                          <a:cs typeface="Times New Roman"/>
                        </a:rPr>
                        <a:t>1.01</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lnSpc>
                          <a:spcPct val="115000"/>
                        </a:lnSpc>
                        <a:spcAft>
                          <a:spcPts val="1000"/>
                        </a:spcAft>
                      </a:pPr>
                      <a:r>
                        <a:rPr lang="en-US" sz="1050" dirty="0" smtClean="0">
                          <a:effectLst/>
                          <a:latin typeface="+mn-lt"/>
                          <a:ea typeface="Calibri"/>
                          <a:cs typeface="Times New Roman"/>
                        </a:rPr>
                        <a:t>01</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lnSpc>
                          <a:spcPct val="115000"/>
                        </a:lnSpc>
                        <a:spcAft>
                          <a:spcPts val="1000"/>
                        </a:spcAft>
                      </a:pPr>
                      <a:r>
                        <a:rPr lang="en-US" sz="1050" dirty="0" smtClean="0">
                          <a:effectLst/>
                          <a:latin typeface="+mn-lt"/>
                          <a:ea typeface="Calibri"/>
                          <a:cs typeface="Times New Roman"/>
                        </a:rPr>
                        <a:t>30/04/2019</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lnSpc>
                          <a:spcPct val="115000"/>
                        </a:lnSpc>
                        <a:spcAft>
                          <a:spcPts val="1000"/>
                        </a:spcAft>
                      </a:pPr>
                      <a:r>
                        <a:rPr lang="en-SG" sz="1050" kern="1200" dirty="0" smtClean="0">
                          <a:solidFill>
                            <a:srgbClr val="000000"/>
                          </a:solidFill>
                          <a:effectLst/>
                          <a:latin typeface="+mn-lt"/>
                          <a:ea typeface="Times New Roman"/>
                          <a:cs typeface="Times New Roman"/>
                        </a:rPr>
                        <a:t>EA</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lnSpc>
                          <a:spcPct val="115000"/>
                        </a:lnSpc>
                        <a:spcAft>
                          <a:spcPts val="1000"/>
                        </a:spcAft>
                      </a:pPr>
                      <a:r>
                        <a:rPr lang="en-SG" sz="1050" kern="1200" dirty="0" smtClean="0">
                          <a:solidFill>
                            <a:srgbClr val="000000"/>
                          </a:solidFill>
                          <a:effectLst/>
                          <a:latin typeface="+mn-lt"/>
                          <a:ea typeface="Times New Roman"/>
                          <a:cs typeface="Times New Roman"/>
                        </a:rPr>
                        <a:t>EA </a:t>
                      </a:r>
                      <a:r>
                        <a:rPr lang="en-SG" sz="1050" kern="1200" dirty="0">
                          <a:solidFill>
                            <a:srgbClr val="000000"/>
                          </a:solidFill>
                          <a:effectLst/>
                          <a:latin typeface="+mn-lt"/>
                          <a:ea typeface="Times New Roman"/>
                          <a:cs typeface="Times New Roman"/>
                        </a:rPr>
                        <a:t>MD</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lnSpc>
                          <a:spcPct val="115000"/>
                        </a:lnSpc>
                        <a:spcAft>
                          <a:spcPts val="1000"/>
                        </a:spcAft>
                      </a:pPr>
                      <a:r>
                        <a:rPr lang="en-US" sz="1050" dirty="0" smtClean="0">
                          <a:effectLst/>
                          <a:latin typeface="+mn-lt"/>
                          <a:ea typeface="Calibri"/>
                          <a:cs typeface="Times New Roman"/>
                        </a:rPr>
                        <a:t>added Slip, trip and fall slides provided by WSHC. </a:t>
                      </a:r>
                      <a:endParaRPr lang="en-SG" sz="1050" dirty="0">
                        <a:effectLst/>
                        <a:latin typeface="+mn-lt"/>
                        <a:ea typeface="Calibri"/>
                        <a:cs typeface="Times New Roma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extLst>
                  <a:ext uri="{0D108BD9-81ED-4DB2-BD59-A6C34878D82A}">
                    <a16:rowId xmlns:a16="http://schemas.microsoft.com/office/drawing/2014/main" xmlns="" val="10003"/>
                  </a:ext>
                </a:extLst>
              </a:tr>
              <a:tr h="520416">
                <a:tc>
                  <a:txBody>
                    <a:bodyPr/>
                    <a:lstStyle/>
                    <a:p>
                      <a:pPr algn="l">
                        <a:lnSpc>
                          <a:spcPct val="115000"/>
                        </a:lnSpc>
                      </a:pPr>
                      <a:endParaRPr lang="en-SG" sz="1050" dirty="0">
                        <a:effectLst/>
                        <a:latin typeface="+mn-lt"/>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6FC6"/>
                    </a:solidFill>
                  </a:tcPr>
                </a:tc>
                <a:tc>
                  <a:txBody>
                    <a:bodyPr/>
                    <a:lstStyle/>
                    <a:p>
                      <a:pPr marL="0" algn="l" defTabSz="914400" rtl="0" eaLnBrk="1" latinLnBrk="0" hangingPunct="1">
                        <a:lnSpc>
                          <a:spcPct val="115000"/>
                        </a:lnSpc>
                        <a:spcAft>
                          <a:spcPts val="0"/>
                        </a:spcAft>
                      </a:pPr>
                      <a:r>
                        <a:rPr lang="en-US" sz="1050" b="0" kern="1200" dirty="0" smtClean="0">
                          <a:solidFill>
                            <a:schemeClr val="dk1"/>
                          </a:solidFill>
                          <a:effectLst/>
                          <a:latin typeface="+mn-lt"/>
                          <a:ea typeface="+mn-ea"/>
                          <a:cs typeface="Arial" panose="020B0604020202020204" pitchFamily="34" charset="0"/>
                        </a:rPr>
                        <a:t>1.02</a:t>
                      </a:r>
                      <a:endParaRPr lang="en-SG" sz="1050" b="0" kern="1200" dirty="0">
                        <a:solidFill>
                          <a:schemeClr val="dk1"/>
                        </a:solidFill>
                        <a:effectLst/>
                        <a:latin typeface="+mn-lt"/>
                        <a:ea typeface="+mn-ea"/>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algn="l" defTabSz="914400" rtl="0" eaLnBrk="1" latinLnBrk="0" hangingPunct="1">
                        <a:lnSpc>
                          <a:spcPct val="115000"/>
                        </a:lnSpc>
                        <a:spcAft>
                          <a:spcPts val="0"/>
                        </a:spcAft>
                      </a:pPr>
                      <a:r>
                        <a:rPr lang="en-US" sz="1050" b="0" kern="1200" dirty="0" smtClean="0">
                          <a:solidFill>
                            <a:schemeClr val="dk1"/>
                          </a:solidFill>
                          <a:effectLst/>
                          <a:latin typeface="+mn-lt"/>
                          <a:ea typeface="+mn-ea"/>
                          <a:cs typeface="Arial" panose="020B0604020202020204" pitchFamily="34" charset="0"/>
                        </a:rPr>
                        <a:t>02</a:t>
                      </a:r>
                      <a:endParaRPr lang="en-SG" sz="1050" b="0" kern="1200" dirty="0">
                        <a:solidFill>
                          <a:schemeClr val="dk1"/>
                        </a:solidFill>
                        <a:effectLst/>
                        <a:latin typeface="+mn-lt"/>
                        <a:ea typeface="+mn-ea"/>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SimSun"/>
                        </a:rPr>
                        <a:t>14/07/2020</a:t>
                      </a:r>
                      <a:endParaRPr lang="en-US" sz="1050" b="0" dirty="0">
                        <a:solidFill>
                          <a:schemeClr val="tx1"/>
                        </a:solidFill>
                        <a:effectLst/>
                        <a:latin typeface="+mn-lt"/>
                        <a:ea typeface="SimSu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mn-ea"/>
                        </a:rPr>
                        <a:t>EA</a:t>
                      </a:r>
                      <a:r>
                        <a:rPr lang="en-US" sz="1050" b="0" baseline="0" dirty="0" smtClean="0">
                          <a:solidFill>
                            <a:schemeClr val="tx1"/>
                          </a:solidFill>
                          <a:effectLst/>
                          <a:latin typeface="+mn-lt"/>
                          <a:ea typeface="+mn-ea"/>
                        </a:rPr>
                        <a:t> </a:t>
                      </a:r>
                      <a:endParaRPr lang="en-US" sz="1050" b="0" dirty="0">
                        <a:solidFill>
                          <a:schemeClr val="tx1"/>
                        </a:solidFill>
                        <a:effectLst/>
                        <a:latin typeface="+mn-lt"/>
                        <a:ea typeface="SimSu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mn-ea"/>
                        </a:rPr>
                        <a:t>EA MD</a:t>
                      </a: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gn="l">
                        <a:lnSpc>
                          <a:spcPct val="100000"/>
                        </a:lnSpc>
                        <a:spcBef>
                          <a:spcPts val="0"/>
                        </a:spcBef>
                        <a:spcAft>
                          <a:spcPts val="0"/>
                        </a:spcAft>
                      </a:pPr>
                      <a:r>
                        <a:rPr lang="en-US" sz="1050" b="0" baseline="0" dirty="0" smtClean="0">
                          <a:solidFill>
                            <a:schemeClr val="tx1"/>
                          </a:solidFill>
                          <a:effectLst/>
                          <a:latin typeface="+mn-lt"/>
                          <a:ea typeface="SimSun"/>
                        </a:rPr>
                        <a:t>Routine Review and checked the currency, updated statistics</a:t>
                      </a: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extLst>
                  <a:ext uri="{0D108BD9-81ED-4DB2-BD59-A6C34878D82A}">
                    <a16:rowId xmlns:a16="http://schemas.microsoft.com/office/drawing/2014/main" xmlns="" val="4016289941"/>
                  </a:ext>
                </a:extLst>
              </a:tr>
              <a:tr h="455641">
                <a:tc>
                  <a:txBody>
                    <a:bodyPr/>
                    <a:lstStyle/>
                    <a:p>
                      <a:pPr algn="l">
                        <a:lnSpc>
                          <a:spcPct val="115000"/>
                        </a:lnSpc>
                      </a:pPr>
                      <a:endParaRPr lang="en-SG" sz="1050" dirty="0">
                        <a:effectLst/>
                        <a:latin typeface="+mn-lt"/>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6FC6"/>
                    </a:solidFill>
                  </a:tcPr>
                </a:tc>
                <a:tc>
                  <a:txBody>
                    <a:bodyPr/>
                    <a:lstStyle/>
                    <a:p>
                      <a:pPr marL="0" algn="l" defTabSz="914400" rtl="0" eaLnBrk="1" latinLnBrk="0" hangingPunct="1">
                        <a:lnSpc>
                          <a:spcPct val="115000"/>
                        </a:lnSpc>
                        <a:spcAft>
                          <a:spcPts val="0"/>
                        </a:spcAft>
                      </a:pPr>
                      <a:r>
                        <a:rPr lang="en-US" sz="1050" b="0" kern="1200" dirty="0" smtClean="0">
                          <a:solidFill>
                            <a:schemeClr val="dk1"/>
                          </a:solidFill>
                          <a:effectLst/>
                          <a:latin typeface="+mn-lt"/>
                          <a:ea typeface="+mn-ea"/>
                          <a:cs typeface="Arial" panose="020B0604020202020204" pitchFamily="34" charset="0"/>
                        </a:rPr>
                        <a:t>1.03</a:t>
                      </a:r>
                      <a:endParaRPr lang="en-SG" sz="1050" b="0" kern="1200" dirty="0">
                        <a:solidFill>
                          <a:schemeClr val="dk1"/>
                        </a:solidFill>
                        <a:effectLst/>
                        <a:latin typeface="+mn-lt"/>
                        <a:ea typeface="+mn-ea"/>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algn="l" defTabSz="914400" rtl="0" eaLnBrk="1" latinLnBrk="0" hangingPunct="1">
                        <a:lnSpc>
                          <a:spcPct val="115000"/>
                        </a:lnSpc>
                        <a:spcAft>
                          <a:spcPts val="0"/>
                        </a:spcAft>
                      </a:pPr>
                      <a:r>
                        <a:rPr lang="en-US" sz="1050" b="0" kern="1200" dirty="0" smtClean="0">
                          <a:solidFill>
                            <a:schemeClr val="dk1"/>
                          </a:solidFill>
                          <a:effectLst/>
                          <a:latin typeface="+mn-lt"/>
                          <a:ea typeface="+mn-ea"/>
                          <a:cs typeface="Arial" panose="020B0604020202020204" pitchFamily="34" charset="0"/>
                        </a:rPr>
                        <a:t>03</a:t>
                      </a:r>
                      <a:endParaRPr lang="en-SG" sz="1050" b="0" kern="1200" dirty="0">
                        <a:solidFill>
                          <a:schemeClr val="dk1"/>
                        </a:solidFill>
                        <a:effectLst/>
                        <a:latin typeface="+mn-lt"/>
                        <a:ea typeface="+mn-ea"/>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SimSun"/>
                        </a:rPr>
                        <a:t>01/09/2020</a:t>
                      </a:r>
                      <a:endParaRPr lang="en-US" sz="1050" b="0" dirty="0">
                        <a:solidFill>
                          <a:schemeClr val="tx1"/>
                        </a:solidFill>
                        <a:effectLst/>
                        <a:latin typeface="+mn-lt"/>
                        <a:ea typeface="SimSu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mn-ea"/>
                        </a:rPr>
                        <a:t>EA</a:t>
                      </a:r>
                      <a:r>
                        <a:rPr lang="en-US" sz="1050" b="0" baseline="0" dirty="0" smtClean="0">
                          <a:solidFill>
                            <a:schemeClr val="tx1"/>
                          </a:solidFill>
                          <a:effectLst/>
                          <a:latin typeface="+mn-lt"/>
                          <a:ea typeface="+mn-ea"/>
                        </a:rPr>
                        <a:t> </a:t>
                      </a:r>
                      <a:endParaRPr lang="en-US" sz="1050" b="0" dirty="0">
                        <a:solidFill>
                          <a:schemeClr val="tx1"/>
                        </a:solidFill>
                        <a:effectLst/>
                        <a:latin typeface="+mn-lt"/>
                        <a:ea typeface="SimSu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mn-ea"/>
                        </a:rPr>
                        <a:t>EA MD</a:t>
                      </a: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gn="l">
                        <a:lnSpc>
                          <a:spcPct val="100000"/>
                        </a:lnSpc>
                        <a:spcBef>
                          <a:spcPts val="0"/>
                        </a:spcBef>
                        <a:spcAft>
                          <a:spcPts val="0"/>
                        </a:spcAft>
                      </a:pPr>
                      <a:r>
                        <a:rPr lang="en-US" sz="1050" b="0" dirty="0" smtClean="0">
                          <a:solidFill>
                            <a:schemeClr val="tx1"/>
                          </a:solidFill>
                          <a:effectLst/>
                          <a:latin typeface="+mn-lt"/>
                          <a:ea typeface="SimSun"/>
                        </a:rPr>
                        <a:t>Incident Reporting Amendment Regulations</a:t>
                      </a:r>
                      <a:r>
                        <a:rPr lang="en-US" sz="1050" b="0" baseline="0" dirty="0" smtClean="0">
                          <a:solidFill>
                            <a:schemeClr val="tx1"/>
                          </a:solidFill>
                          <a:effectLst/>
                          <a:latin typeface="+mn-lt"/>
                          <a:ea typeface="SimSun"/>
                        </a:rPr>
                        <a:t> and WICA updated</a:t>
                      </a: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extLst>
                  <a:ext uri="{0D108BD9-81ED-4DB2-BD59-A6C34878D82A}">
                    <a16:rowId xmlns:a16="http://schemas.microsoft.com/office/drawing/2014/main" xmlns="" val="10005"/>
                  </a:ext>
                </a:extLst>
              </a:tr>
              <a:tr h="455641">
                <a:tc>
                  <a:txBody>
                    <a:bodyPr/>
                    <a:lstStyle/>
                    <a:p>
                      <a:pPr algn="l">
                        <a:lnSpc>
                          <a:spcPct val="115000"/>
                        </a:lnSpc>
                      </a:pPr>
                      <a:endParaRPr lang="en-SG" sz="1050" b="0" kern="1200" dirty="0">
                        <a:solidFill>
                          <a:schemeClr val="tx1"/>
                        </a:solidFill>
                        <a:effectLst/>
                        <a:latin typeface="+mn-lt"/>
                        <a:ea typeface="SimSun"/>
                        <a:cs typeface="+mn-cs"/>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6FC6"/>
                    </a:solidFill>
                  </a:tcPr>
                </a:tc>
                <a:tc>
                  <a:txBody>
                    <a:bodyPr/>
                    <a:lstStyle/>
                    <a:p>
                      <a:pPr marL="0" algn="l" defTabSz="914400" rtl="0" eaLnBrk="1" latinLnBrk="0" hangingPunct="1">
                        <a:lnSpc>
                          <a:spcPct val="115000"/>
                        </a:lnSpc>
                        <a:spcAft>
                          <a:spcPts val="0"/>
                        </a:spcAft>
                      </a:pPr>
                      <a:r>
                        <a:rPr lang="en-US" sz="1050" b="0" kern="1200" dirty="0" smtClean="0">
                          <a:solidFill>
                            <a:schemeClr val="dk1"/>
                          </a:solidFill>
                          <a:effectLst/>
                          <a:latin typeface="+mn-lt"/>
                          <a:ea typeface="+mn-ea"/>
                          <a:cs typeface="Arial" panose="020B0604020202020204" pitchFamily="34" charset="0"/>
                        </a:rPr>
                        <a:t>1.04</a:t>
                      </a:r>
                      <a:endParaRPr lang="en-SG" sz="1050" b="0" kern="1200" dirty="0">
                        <a:solidFill>
                          <a:schemeClr val="dk1"/>
                        </a:solidFill>
                        <a:effectLst/>
                        <a:latin typeface="+mn-lt"/>
                        <a:ea typeface="+mn-ea"/>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algn="l" defTabSz="914400" rtl="0" eaLnBrk="1" latinLnBrk="0" hangingPunct="1">
                        <a:lnSpc>
                          <a:spcPct val="115000"/>
                        </a:lnSpc>
                        <a:spcAft>
                          <a:spcPts val="0"/>
                        </a:spcAft>
                      </a:pPr>
                      <a:r>
                        <a:rPr lang="en-US" sz="1050" b="0" kern="1200" dirty="0" smtClean="0">
                          <a:solidFill>
                            <a:schemeClr val="dk1"/>
                          </a:solidFill>
                          <a:effectLst/>
                          <a:latin typeface="+mn-lt"/>
                          <a:ea typeface="+mn-ea"/>
                          <a:cs typeface="Arial" panose="020B0604020202020204" pitchFamily="34" charset="0"/>
                        </a:rPr>
                        <a:t>0</a:t>
                      </a:r>
                      <a:r>
                        <a:rPr lang="en-SG" sz="1050" b="0" kern="1200" dirty="0" smtClean="0">
                          <a:solidFill>
                            <a:schemeClr val="dk1"/>
                          </a:solidFill>
                          <a:effectLst/>
                          <a:latin typeface="+mn-lt"/>
                          <a:ea typeface="+mn-ea"/>
                          <a:cs typeface="Arial" panose="020B0604020202020204" pitchFamily="34" charset="0"/>
                        </a:rPr>
                        <a:t>4</a:t>
                      </a:r>
                      <a:endParaRPr lang="en-SG" sz="1050" b="0" kern="1200" dirty="0">
                        <a:solidFill>
                          <a:schemeClr val="dk1"/>
                        </a:solidFill>
                        <a:effectLst/>
                        <a:latin typeface="+mn-lt"/>
                        <a:ea typeface="+mn-ea"/>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SimSun"/>
                        </a:rPr>
                        <a:t>01/08/2021</a:t>
                      </a:r>
                      <a:endParaRPr lang="en-US" sz="1050" b="0" dirty="0">
                        <a:solidFill>
                          <a:schemeClr val="tx1"/>
                        </a:solidFill>
                        <a:effectLst/>
                        <a:latin typeface="+mn-lt"/>
                        <a:ea typeface="SimSu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mn-ea"/>
                        </a:rPr>
                        <a:t>EA</a:t>
                      </a:r>
                      <a:r>
                        <a:rPr lang="en-US" sz="1050" b="0" baseline="0" dirty="0" smtClean="0">
                          <a:solidFill>
                            <a:schemeClr val="tx1"/>
                          </a:solidFill>
                          <a:effectLst/>
                          <a:latin typeface="+mn-lt"/>
                          <a:ea typeface="+mn-ea"/>
                        </a:rPr>
                        <a:t> </a:t>
                      </a:r>
                      <a:endParaRPr lang="en-US" sz="1050" b="0" dirty="0">
                        <a:solidFill>
                          <a:schemeClr val="tx1"/>
                        </a:solidFill>
                        <a:effectLst/>
                        <a:latin typeface="+mn-lt"/>
                        <a:ea typeface="SimSu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mn-ea"/>
                        </a:rPr>
                        <a:t>EA MD</a:t>
                      </a: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gn="l">
                        <a:lnSpc>
                          <a:spcPct val="100000"/>
                        </a:lnSpc>
                        <a:spcBef>
                          <a:spcPts val="0"/>
                        </a:spcBef>
                        <a:spcAft>
                          <a:spcPts val="0"/>
                        </a:spcAft>
                      </a:pPr>
                      <a:r>
                        <a:rPr lang="en-US" sz="1050" b="0" kern="1200" dirty="0" smtClean="0">
                          <a:solidFill>
                            <a:schemeClr val="tx1"/>
                          </a:solidFill>
                          <a:effectLst/>
                          <a:latin typeface="+mn-lt"/>
                          <a:ea typeface="SimSun"/>
                          <a:cs typeface="+mn-cs"/>
                        </a:rPr>
                        <a:t>The word “Foreign” changed to “Migrant” </a:t>
                      </a: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extLst>
                  <a:ext uri="{0D108BD9-81ED-4DB2-BD59-A6C34878D82A}">
                    <a16:rowId xmlns:a16="http://schemas.microsoft.com/office/drawing/2014/main" xmlns="" val="407603266"/>
                  </a:ext>
                </a:extLst>
              </a:tr>
              <a:tr h="455641">
                <a:tc>
                  <a:txBody>
                    <a:bodyPr/>
                    <a:lstStyle/>
                    <a:p>
                      <a:pPr algn="l">
                        <a:lnSpc>
                          <a:spcPct val="115000"/>
                        </a:lnSpc>
                      </a:pPr>
                      <a:endParaRPr lang="en-SG" sz="1050" b="0" kern="1200" dirty="0">
                        <a:solidFill>
                          <a:schemeClr val="tx1"/>
                        </a:solidFill>
                        <a:effectLst/>
                        <a:latin typeface="+mn-lt"/>
                        <a:ea typeface="SimSun"/>
                        <a:cs typeface="+mn-cs"/>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6FC6"/>
                    </a:solidFill>
                  </a:tcPr>
                </a:tc>
                <a:tc>
                  <a:txBody>
                    <a:bodyPr/>
                    <a:lstStyle/>
                    <a:p>
                      <a:pPr marL="0" algn="l" defTabSz="914400" rtl="0" eaLnBrk="1" latinLnBrk="0" hangingPunct="1">
                        <a:lnSpc>
                          <a:spcPct val="115000"/>
                        </a:lnSpc>
                        <a:spcAft>
                          <a:spcPts val="0"/>
                        </a:spcAft>
                      </a:pPr>
                      <a:r>
                        <a:rPr lang="en-SG" sz="1050" b="0" kern="1200" dirty="0" smtClean="0">
                          <a:solidFill>
                            <a:schemeClr val="dk1"/>
                          </a:solidFill>
                          <a:effectLst/>
                          <a:latin typeface="+mn-lt"/>
                          <a:ea typeface="+mn-ea"/>
                          <a:cs typeface="Arial" panose="020B0604020202020204" pitchFamily="34" charset="0"/>
                        </a:rPr>
                        <a:t>1.05</a:t>
                      </a:r>
                      <a:endParaRPr lang="en-SG" sz="1050" b="0" kern="1200" dirty="0">
                        <a:solidFill>
                          <a:schemeClr val="dk1"/>
                        </a:solidFill>
                        <a:effectLst/>
                        <a:latin typeface="+mn-lt"/>
                        <a:ea typeface="+mn-ea"/>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algn="l" defTabSz="914400" rtl="0" eaLnBrk="1" latinLnBrk="0" hangingPunct="1">
                        <a:lnSpc>
                          <a:spcPct val="115000"/>
                        </a:lnSpc>
                        <a:spcAft>
                          <a:spcPts val="0"/>
                        </a:spcAft>
                      </a:pPr>
                      <a:r>
                        <a:rPr lang="en-SG" sz="1050" b="0" kern="1200" dirty="0" smtClean="0">
                          <a:solidFill>
                            <a:schemeClr val="dk1"/>
                          </a:solidFill>
                          <a:effectLst/>
                          <a:latin typeface="+mn-lt"/>
                          <a:ea typeface="+mn-ea"/>
                          <a:cs typeface="Arial" panose="020B0604020202020204" pitchFamily="34" charset="0"/>
                        </a:rPr>
                        <a:t>05</a:t>
                      </a:r>
                      <a:endParaRPr lang="en-SG" sz="1050" b="0" kern="1200" dirty="0">
                        <a:solidFill>
                          <a:schemeClr val="dk1"/>
                        </a:solidFill>
                        <a:effectLst/>
                        <a:latin typeface="+mn-lt"/>
                        <a:ea typeface="+mn-ea"/>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SimSun"/>
                        </a:rPr>
                        <a:t>14/01/2022</a:t>
                      </a:r>
                      <a:endParaRPr lang="en-US" sz="1050" b="0" dirty="0">
                        <a:solidFill>
                          <a:schemeClr val="tx1"/>
                        </a:solidFill>
                        <a:effectLst/>
                        <a:latin typeface="+mn-lt"/>
                        <a:ea typeface="SimSu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SimSun"/>
                        </a:rPr>
                        <a:t>EA</a:t>
                      </a:r>
                      <a:endParaRPr lang="en-US" sz="1050" b="0" dirty="0">
                        <a:solidFill>
                          <a:schemeClr val="tx1"/>
                        </a:solidFill>
                        <a:effectLst/>
                        <a:latin typeface="+mn-lt"/>
                        <a:ea typeface="SimSu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mn-ea"/>
                        </a:rPr>
                        <a:t>EA MD</a:t>
                      </a: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gn="l">
                        <a:lnSpc>
                          <a:spcPct val="100000"/>
                        </a:lnSpc>
                        <a:spcBef>
                          <a:spcPts val="0"/>
                        </a:spcBef>
                        <a:spcAft>
                          <a:spcPts val="0"/>
                        </a:spcAft>
                      </a:pPr>
                      <a:r>
                        <a:rPr lang="en-US" sz="1050" b="0" kern="1200" dirty="0" smtClean="0">
                          <a:solidFill>
                            <a:schemeClr val="tx1"/>
                          </a:solidFill>
                          <a:effectLst/>
                          <a:latin typeface="+mn-lt"/>
                          <a:ea typeface="SimSun"/>
                          <a:cs typeface="+mn-cs"/>
                        </a:rPr>
                        <a:t>“Total WSH Contents” information</a:t>
                      </a:r>
                      <a:r>
                        <a:rPr lang="en-US" sz="1050" b="0" kern="1200" baseline="0" dirty="0" smtClean="0">
                          <a:solidFill>
                            <a:schemeClr val="tx1"/>
                          </a:solidFill>
                          <a:effectLst/>
                          <a:latin typeface="+mn-lt"/>
                          <a:ea typeface="SimSun"/>
                          <a:cs typeface="+mn-cs"/>
                        </a:rPr>
                        <a:t> is added</a:t>
                      </a:r>
                      <a:endParaRPr lang="en-US" sz="1050" b="0" kern="1200" dirty="0" smtClean="0">
                        <a:solidFill>
                          <a:schemeClr val="tx1"/>
                        </a:solidFill>
                        <a:effectLst/>
                        <a:latin typeface="+mn-lt"/>
                        <a:ea typeface="SimSun"/>
                        <a:cs typeface="+mn-cs"/>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extLst>
                  <a:ext uri="{0D108BD9-81ED-4DB2-BD59-A6C34878D82A}">
                    <a16:rowId xmlns:a16="http://schemas.microsoft.com/office/drawing/2014/main" xmlns="" val="10007"/>
                  </a:ext>
                </a:extLst>
              </a:tr>
              <a:tr h="455641">
                <a:tc>
                  <a:txBody>
                    <a:bodyPr/>
                    <a:lstStyle/>
                    <a:p>
                      <a:pPr algn="l">
                        <a:lnSpc>
                          <a:spcPct val="115000"/>
                        </a:lnSpc>
                      </a:pPr>
                      <a:endParaRPr lang="en-SG" sz="1050" b="0" kern="1200" dirty="0">
                        <a:solidFill>
                          <a:schemeClr val="tx1"/>
                        </a:solidFill>
                        <a:effectLst/>
                        <a:latin typeface="+mn-lt"/>
                        <a:ea typeface="SimSun"/>
                        <a:cs typeface="+mn-cs"/>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6FC6"/>
                    </a:solidFill>
                  </a:tcPr>
                </a:tc>
                <a:tc>
                  <a:txBody>
                    <a:bodyPr/>
                    <a:lstStyle/>
                    <a:p>
                      <a:pPr marL="0" algn="l" defTabSz="914400" rtl="0" eaLnBrk="1" latinLnBrk="0" hangingPunct="1">
                        <a:lnSpc>
                          <a:spcPct val="115000"/>
                        </a:lnSpc>
                        <a:spcAft>
                          <a:spcPts val="0"/>
                        </a:spcAft>
                      </a:pPr>
                      <a:r>
                        <a:rPr lang="en-US" sz="1050" b="0" kern="1200" dirty="0" smtClean="0">
                          <a:solidFill>
                            <a:schemeClr val="dk1"/>
                          </a:solidFill>
                          <a:effectLst/>
                          <a:latin typeface="+mn-lt"/>
                          <a:ea typeface="+mn-ea"/>
                          <a:cs typeface="Arial" panose="020B0604020202020204" pitchFamily="34" charset="0"/>
                        </a:rPr>
                        <a:t>1.06</a:t>
                      </a:r>
                      <a:endParaRPr lang="en-SG" sz="1050" b="0" kern="1200" dirty="0">
                        <a:solidFill>
                          <a:schemeClr val="dk1"/>
                        </a:solidFill>
                        <a:effectLst/>
                        <a:latin typeface="+mn-lt"/>
                        <a:ea typeface="+mn-ea"/>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algn="l" defTabSz="914400" rtl="0" eaLnBrk="1" latinLnBrk="0" hangingPunct="1">
                        <a:lnSpc>
                          <a:spcPct val="115000"/>
                        </a:lnSpc>
                        <a:spcAft>
                          <a:spcPts val="0"/>
                        </a:spcAft>
                      </a:pPr>
                      <a:r>
                        <a:rPr lang="en-US" sz="1050" b="0" kern="1200" dirty="0" smtClean="0">
                          <a:solidFill>
                            <a:schemeClr val="dk1"/>
                          </a:solidFill>
                          <a:effectLst/>
                          <a:latin typeface="+mn-lt"/>
                          <a:ea typeface="+mn-ea"/>
                          <a:cs typeface="Arial" panose="020B0604020202020204" pitchFamily="34" charset="0"/>
                        </a:rPr>
                        <a:t>06</a:t>
                      </a:r>
                      <a:endParaRPr lang="en-SG" sz="1050" b="0" kern="1200" dirty="0">
                        <a:solidFill>
                          <a:schemeClr val="dk1"/>
                        </a:solidFill>
                        <a:effectLst/>
                        <a:latin typeface="+mn-lt"/>
                        <a:ea typeface="+mn-ea"/>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SimSun"/>
                        </a:rPr>
                        <a:t>15/4/2022</a:t>
                      </a:r>
                      <a:endParaRPr lang="en-US" sz="1050" b="0" dirty="0">
                        <a:solidFill>
                          <a:schemeClr val="tx1"/>
                        </a:solidFill>
                        <a:effectLst/>
                        <a:latin typeface="+mn-lt"/>
                        <a:ea typeface="SimSu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SimSun"/>
                        </a:rPr>
                        <a:t>EA</a:t>
                      </a:r>
                      <a:endParaRPr lang="en-US" sz="1050" b="0" dirty="0">
                        <a:solidFill>
                          <a:schemeClr val="tx1"/>
                        </a:solidFill>
                        <a:effectLst/>
                        <a:latin typeface="+mn-lt"/>
                        <a:ea typeface="SimSun"/>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nSpc>
                          <a:spcPct val="100000"/>
                        </a:lnSpc>
                        <a:spcBef>
                          <a:spcPts val="0"/>
                        </a:spcBef>
                        <a:spcAft>
                          <a:spcPts val="0"/>
                        </a:spcAft>
                      </a:pPr>
                      <a:r>
                        <a:rPr lang="en-US" sz="1050" b="0" dirty="0" smtClean="0">
                          <a:solidFill>
                            <a:schemeClr val="tx1"/>
                          </a:solidFill>
                          <a:effectLst/>
                          <a:latin typeface="+mn-lt"/>
                          <a:ea typeface="+mn-ea"/>
                        </a:rPr>
                        <a:t>EA MD</a:t>
                      </a: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marL="0" marR="0" algn="l" defTabSz="914400" rtl="0" eaLnBrk="1" latinLnBrk="0" hangingPunct="1">
                        <a:lnSpc>
                          <a:spcPct val="100000"/>
                        </a:lnSpc>
                        <a:spcBef>
                          <a:spcPts val="0"/>
                        </a:spcBef>
                        <a:spcAft>
                          <a:spcPts val="0"/>
                        </a:spcAft>
                      </a:pPr>
                      <a:r>
                        <a:rPr lang="en-US" sz="1050" b="0" kern="1200" dirty="0" smtClean="0">
                          <a:solidFill>
                            <a:schemeClr val="tx1"/>
                          </a:solidFill>
                          <a:effectLst/>
                          <a:latin typeface="+mn-lt"/>
                          <a:ea typeface="SimSun"/>
                          <a:cs typeface="+mn-cs"/>
                        </a:rPr>
                        <a:t>Amended as Per the new WSH Council TAG, </a:t>
                      </a:r>
                      <a:r>
                        <a:rPr lang="en-US" sz="1050" b="0" kern="1200" dirty="0" err="1" smtClean="0">
                          <a:solidFill>
                            <a:schemeClr val="tx1"/>
                          </a:solidFill>
                          <a:effectLst/>
                          <a:latin typeface="+mn-lt"/>
                          <a:ea typeface="SimSun"/>
                          <a:cs typeface="+mn-cs"/>
                        </a:rPr>
                        <a:t>Ver</a:t>
                      </a:r>
                      <a:r>
                        <a:rPr lang="en-US" sz="1050" b="0" kern="1200" dirty="0" smtClean="0">
                          <a:solidFill>
                            <a:schemeClr val="tx1"/>
                          </a:solidFill>
                          <a:effectLst/>
                          <a:latin typeface="+mn-lt"/>
                          <a:ea typeface="SimSun"/>
                          <a:cs typeface="+mn-cs"/>
                        </a:rPr>
                        <a:t> 2.0  Published date 21 Jan 022 </a:t>
                      </a: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extLst>
                  <a:ext uri="{0D108BD9-81ED-4DB2-BD59-A6C34878D82A}">
                    <a16:rowId xmlns:a16="http://schemas.microsoft.com/office/drawing/2014/main" xmlns="" val="1474240278"/>
                  </a:ext>
                </a:extLst>
              </a:tr>
              <a:tr h="455641">
                <a:tc>
                  <a:txBody>
                    <a:bodyPr/>
                    <a:lstStyle/>
                    <a:p>
                      <a:pPr algn="l">
                        <a:lnSpc>
                          <a:spcPct val="115000"/>
                        </a:lnSpc>
                      </a:pPr>
                      <a:endParaRPr lang="en-SG" sz="1050" b="0" kern="1200" dirty="0">
                        <a:solidFill>
                          <a:schemeClr val="tx1"/>
                        </a:solidFill>
                        <a:effectLst/>
                        <a:latin typeface="+mn-lt"/>
                        <a:ea typeface="SimSun"/>
                        <a:cs typeface="+mn-cs"/>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6FC6"/>
                    </a:solidFill>
                  </a:tcPr>
                </a:tc>
                <a:tc>
                  <a:txBody>
                    <a:bodyPr/>
                    <a:lstStyle/>
                    <a:p>
                      <a:pPr algn="l">
                        <a:lnSpc>
                          <a:spcPct val="115000"/>
                        </a:lnSpc>
                        <a:spcAft>
                          <a:spcPts val="0"/>
                        </a:spcAft>
                      </a:pPr>
                      <a:r>
                        <a:rPr lang="en-SG" sz="10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1.07</a:t>
                      </a:r>
                      <a:endParaRPr lang="en-SG"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lnSpc>
                          <a:spcPct val="115000"/>
                        </a:lnSpc>
                        <a:spcAft>
                          <a:spcPts val="0"/>
                        </a:spcAft>
                      </a:pPr>
                      <a:r>
                        <a:rPr lang="en-SG" sz="10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a:t>
                      </a:r>
                      <a:endParaRPr lang="en-SG"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spcAft>
                          <a:spcPts val="0"/>
                        </a:spcAft>
                      </a:pPr>
                      <a:r>
                        <a:rPr lang="en-US" sz="1000" kern="1200">
                          <a:solidFill>
                            <a:srgbClr val="000000"/>
                          </a:solidFill>
                          <a:effectLst/>
                          <a:latin typeface="Arial" panose="020B0604020202020204" pitchFamily="34" charset="0"/>
                          <a:ea typeface="SimSun" panose="02010600030101010101" pitchFamily="2" charset="-122"/>
                          <a:cs typeface="Arial" panose="020B0604020202020204" pitchFamily="34" charset="0"/>
                        </a:rPr>
                        <a:t>1/8/2022</a:t>
                      </a:r>
                      <a:endParaRPr lang="en-SG"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spcAft>
                          <a:spcPts val="0"/>
                        </a:spcAft>
                      </a:pPr>
                      <a:r>
                        <a:rPr lang="en-US" sz="1000" kern="1200" dirty="0" smtClean="0">
                          <a:solidFill>
                            <a:srgbClr val="000000"/>
                          </a:solidFill>
                          <a:effectLst/>
                          <a:latin typeface="Arial" panose="020B0604020202020204" pitchFamily="34" charset="0"/>
                          <a:ea typeface="SimSun" panose="02010600030101010101" pitchFamily="2" charset="-122"/>
                          <a:cs typeface="Arial" panose="020B0604020202020204" pitchFamily="34" charset="0"/>
                        </a:rPr>
                        <a:t>EA</a:t>
                      </a:r>
                      <a:endParaRPr lang="en-SG"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spcAft>
                          <a:spcPts val="0"/>
                        </a:spcAft>
                      </a:pPr>
                      <a:r>
                        <a:rPr lang="en-US" sz="10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EA MD</a:t>
                      </a:r>
                      <a:endParaRPr lang="en-SG"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tc>
                  <a:txBody>
                    <a:bodyPr/>
                    <a:lstStyle/>
                    <a:p>
                      <a:pPr algn="l">
                        <a:spcAft>
                          <a:spcPts val="0"/>
                        </a:spcAft>
                      </a:pPr>
                      <a:r>
                        <a:rPr lang="en-US" sz="1000" kern="1200" dirty="0">
                          <a:solidFill>
                            <a:srgbClr val="000000"/>
                          </a:solidFill>
                          <a:effectLst/>
                          <a:latin typeface="Arial" panose="020B0604020202020204" pitchFamily="34" charset="0"/>
                          <a:ea typeface="SimSun" panose="02010600030101010101" pitchFamily="2" charset="-122"/>
                          <a:cs typeface="Arial" panose="020B0604020202020204" pitchFamily="34" charset="0"/>
                        </a:rPr>
                        <a:t>Amended to include all blended learning methods and training hours adjusted</a:t>
                      </a:r>
                      <a:endParaRPr lang="en-SG"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7310" marR="6731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5EA"/>
                    </a:solidFill>
                  </a:tcPr>
                </a:tc>
                <a:extLst>
                  <a:ext uri="{0D108BD9-81ED-4DB2-BD59-A6C34878D82A}">
                    <a16:rowId xmlns:a16="http://schemas.microsoft.com/office/drawing/2014/main" xmlns="" val="2952805285"/>
                  </a:ext>
                </a:extLst>
              </a:tr>
            </a:tbl>
          </a:graphicData>
        </a:graphic>
      </p:graphicFrame>
      <p:sp>
        <p:nvSpPr>
          <p:cNvPr id="3" name="Rectangle 2"/>
          <p:cNvSpPr/>
          <p:nvPr/>
        </p:nvSpPr>
        <p:spPr>
          <a:xfrm>
            <a:off x="395536" y="332656"/>
            <a:ext cx="2608471" cy="369332"/>
          </a:xfrm>
          <a:prstGeom prst="rect">
            <a:avLst/>
          </a:prstGeom>
        </p:spPr>
        <p:txBody>
          <a:bodyPr wrap="none">
            <a:spAutoFit/>
          </a:bodyPr>
          <a:lstStyle/>
          <a:p>
            <a:r>
              <a:rPr lang="en-US" dirty="0"/>
              <a:t> </a:t>
            </a:r>
            <a:r>
              <a:rPr lang="en-US" dirty="0" smtClean="0"/>
              <a:t>Version Control History</a:t>
            </a:r>
            <a:endParaRPr lang="en-US" dirty="0"/>
          </a:p>
        </p:txBody>
      </p:sp>
      <p:sp>
        <p:nvSpPr>
          <p:cNvPr id="5" name="Oval 4"/>
          <p:cNvSpPr/>
          <p:nvPr/>
        </p:nvSpPr>
        <p:spPr>
          <a:xfrm>
            <a:off x="3419872" y="157282"/>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21</a:t>
            </a:r>
            <a:endParaRPr lang="en-US" dirty="0"/>
          </a:p>
        </p:txBody>
      </p:sp>
    </p:spTree>
    <p:extLst>
      <p:ext uri="{BB962C8B-B14F-4D97-AF65-F5344CB8AC3E}">
        <p14:creationId xmlns:p14="http://schemas.microsoft.com/office/powerpoint/2010/main" val="541583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6178A0A-CF14-46D9-96E1-EA1C7D2FDEA7}" type="slidenum">
              <a:rPr lang="en-US" smtClean="0"/>
              <a:t>5</a:t>
            </a:fld>
            <a:endParaRPr lang="en-US" dirty="0"/>
          </a:p>
        </p:txBody>
      </p:sp>
      <p:sp>
        <p:nvSpPr>
          <p:cNvPr id="3" name="Text Placeholder 2"/>
          <p:cNvSpPr>
            <a:spLocks noGrp="1"/>
          </p:cNvSpPr>
          <p:nvPr>
            <p:ph type="body" sz="quarter" idx="11"/>
          </p:nvPr>
        </p:nvSpPr>
        <p:spPr>
          <a:xfrm>
            <a:off x="2195736" y="44624"/>
            <a:ext cx="4478351" cy="504055"/>
          </a:xfrm>
          <a:solidFill>
            <a:srgbClr val="FFFF00"/>
          </a:solidFill>
        </p:spPr>
        <p:txBody>
          <a:bodyPr>
            <a:noAutofit/>
          </a:bodyPr>
          <a:lstStyle/>
          <a:p>
            <a:r>
              <a:rPr lang="en-US" sz="2400" dirty="0"/>
              <a:t>{</a:t>
            </a:r>
            <a:r>
              <a:rPr lang="en-US" sz="2400" dirty="0" err="1"/>
              <a:t>titletraining</a:t>
            </a:r>
            <a:r>
              <a:rPr lang="en-US" sz="2400" dirty="0"/>
              <a:t>}</a:t>
            </a:r>
          </a:p>
        </p:txBody>
      </p:sp>
      <p:sp>
        <p:nvSpPr>
          <p:cNvPr id="6" name="Rectangle 5"/>
          <p:cNvSpPr/>
          <p:nvPr/>
        </p:nvSpPr>
        <p:spPr>
          <a:xfrm>
            <a:off x="129252" y="631424"/>
            <a:ext cx="8826194" cy="3416320"/>
          </a:xfrm>
          <a:prstGeom prst="rect">
            <a:avLst/>
          </a:prstGeom>
          <a:solidFill>
            <a:srgbClr val="FFFF00"/>
          </a:solidFill>
        </p:spPr>
        <p:txBody>
          <a:bodyPr wrap="square">
            <a:spAutoFit/>
          </a:bodyPr>
          <a:lstStyle/>
          <a:p>
            <a:pPr marL="285750" indent="-285750">
              <a:lnSpc>
                <a:spcPct val="200000"/>
              </a:lnSpc>
              <a:buFont typeface="Wingdings" panose="05000000000000000000" pitchFamily="2" charset="2"/>
              <a:buChar char="ü"/>
              <a:defRPr/>
            </a:pPr>
            <a:r>
              <a:rPr lang="en-US" altLang="en-US" b="1" dirty="0" smtClean="0">
                <a:latin typeface="Arial" pitchFamily="34" charset="0"/>
                <a:cs typeface="Arial" pitchFamily="34" charset="0"/>
              </a:rPr>
              <a:t>Trainee must be physically/medically fit to do this course.</a:t>
            </a:r>
          </a:p>
          <a:p>
            <a:pPr>
              <a:lnSpc>
                <a:spcPct val="200000"/>
              </a:lnSpc>
              <a:defRPr/>
            </a:pPr>
            <a:endParaRPr lang="en-US" altLang="en-US" sz="800" b="1" dirty="0" smtClean="0">
              <a:latin typeface="Arial" pitchFamily="34" charset="0"/>
              <a:cs typeface="Arial" pitchFamily="34" charset="0"/>
            </a:endParaRPr>
          </a:p>
          <a:p>
            <a:pPr marL="285750" indent="-285750">
              <a:buFont typeface="Wingdings" panose="05000000000000000000" pitchFamily="2" charset="2"/>
              <a:buChar char="ü"/>
              <a:defRPr/>
            </a:pPr>
            <a:r>
              <a:rPr lang="en-US" altLang="en-US" b="1" dirty="0" smtClean="0">
                <a:latin typeface="Arial" pitchFamily="34" charset="0"/>
                <a:cs typeface="Arial" pitchFamily="34" charset="0"/>
              </a:rPr>
              <a:t>Trainee need to declare the physical and Medical fitness in the </a:t>
            </a:r>
            <a:r>
              <a:rPr lang="en-US" altLang="en-US" b="1" u="sng" dirty="0">
                <a:solidFill>
                  <a:srgbClr val="FF0000"/>
                </a:solidFill>
                <a:latin typeface="Arial" pitchFamily="34" charset="0"/>
                <a:cs typeface="Arial" pitchFamily="34" charset="0"/>
              </a:rPr>
              <a:t>I</a:t>
            </a:r>
            <a:r>
              <a:rPr lang="en-US" altLang="en-US" b="1" u="sng" dirty="0" smtClean="0">
                <a:solidFill>
                  <a:srgbClr val="FF0000"/>
                </a:solidFill>
                <a:latin typeface="Arial" pitchFamily="34" charset="0"/>
                <a:cs typeface="Arial" pitchFamily="34" charset="0"/>
              </a:rPr>
              <a:t>ndemnity </a:t>
            </a:r>
            <a:r>
              <a:rPr lang="en-US" altLang="en-US" b="1" u="sng" dirty="0">
                <a:solidFill>
                  <a:srgbClr val="FF0000"/>
                </a:solidFill>
                <a:latin typeface="Arial" pitchFamily="34" charset="0"/>
                <a:cs typeface="Arial" pitchFamily="34" charset="0"/>
              </a:rPr>
              <a:t>F</a:t>
            </a:r>
            <a:r>
              <a:rPr lang="en-US" altLang="en-US" b="1" u="sng" dirty="0" smtClean="0">
                <a:solidFill>
                  <a:srgbClr val="FF0000"/>
                </a:solidFill>
                <a:latin typeface="Arial" pitchFamily="34" charset="0"/>
                <a:cs typeface="Arial" pitchFamily="34" charset="0"/>
              </a:rPr>
              <a:t>orm.</a:t>
            </a:r>
          </a:p>
          <a:p>
            <a:pPr>
              <a:defRPr/>
            </a:pPr>
            <a:endParaRPr lang="en-US" altLang="en-US" sz="1000" b="1" dirty="0" smtClean="0">
              <a:latin typeface="Arial" pitchFamily="34" charset="0"/>
              <a:cs typeface="Arial" pitchFamily="34" charset="0"/>
            </a:endParaRPr>
          </a:p>
          <a:p>
            <a:pPr marL="285750" indent="-285750">
              <a:buFont typeface="Wingdings" panose="05000000000000000000" pitchFamily="2" charset="2"/>
              <a:buChar char="ü"/>
              <a:defRPr/>
            </a:pPr>
            <a:r>
              <a:rPr lang="en-US" altLang="en-US" b="1" dirty="0" smtClean="0">
                <a:latin typeface="Arial" pitchFamily="34" charset="0"/>
                <a:cs typeface="Arial" pitchFamily="34" charset="0"/>
              </a:rPr>
              <a:t>The course involves theory &amp; practical training and practical examination                     (Example : Climbing a scaffold structure, Hanging in a Safety Harness etc..) </a:t>
            </a:r>
          </a:p>
          <a:p>
            <a:pPr>
              <a:defRPr/>
            </a:pPr>
            <a:endParaRPr lang="en-US" altLang="en-US" b="1" dirty="0">
              <a:latin typeface="Arial" pitchFamily="34" charset="0"/>
              <a:cs typeface="Arial" pitchFamily="34" charset="0"/>
            </a:endParaRPr>
          </a:p>
          <a:p>
            <a:pPr marL="285750" indent="-285750">
              <a:buFont typeface="Wingdings" panose="05000000000000000000" pitchFamily="2" charset="2"/>
              <a:buChar char="ü"/>
              <a:defRPr/>
            </a:pPr>
            <a:r>
              <a:rPr lang="en-US" altLang="en-US" b="1" dirty="0" smtClean="0">
                <a:latin typeface="Arial" pitchFamily="34" charset="0"/>
                <a:cs typeface="Arial" pitchFamily="34" charset="0"/>
              </a:rPr>
              <a:t>The trainee </a:t>
            </a:r>
            <a:r>
              <a:rPr lang="en-US" altLang="en-US" b="1" u="sng" dirty="0" smtClean="0">
                <a:solidFill>
                  <a:srgbClr val="FF0000"/>
                </a:solidFill>
                <a:latin typeface="Arial" pitchFamily="34" charset="0"/>
                <a:cs typeface="Arial" pitchFamily="34" charset="0"/>
              </a:rPr>
              <a:t>MUST BRING  “Safety </a:t>
            </a:r>
            <a:r>
              <a:rPr lang="en-US" altLang="en-US" b="1" u="sng" dirty="0">
                <a:solidFill>
                  <a:srgbClr val="FF0000"/>
                </a:solidFill>
                <a:latin typeface="Arial" pitchFamily="34" charset="0"/>
                <a:cs typeface="Arial" pitchFamily="34" charset="0"/>
              </a:rPr>
              <a:t>S</a:t>
            </a:r>
            <a:r>
              <a:rPr lang="en-US" altLang="en-US" b="1" u="sng" dirty="0" smtClean="0">
                <a:solidFill>
                  <a:srgbClr val="FF0000"/>
                </a:solidFill>
                <a:latin typeface="Arial" pitchFamily="34" charset="0"/>
                <a:cs typeface="Arial" pitchFamily="34" charset="0"/>
              </a:rPr>
              <a:t>hoe” and Long Pants </a:t>
            </a:r>
            <a:r>
              <a:rPr lang="en-US" altLang="en-US" b="1" dirty="0" smtClean="0">
                <a:latin typeface="Arial" pitchFamily="34" charset="0"/>
                <a:cs typeface="Arial" pitchFamily="34" charset="0"/>
              </a:rPr>
              <a:t>for the </a:t>
            </a:r>
            <a:r>
              <a:rPr lang="en-US" altLang="en-US" b="1" dirty="0">
                <a:latin typeface="Arial" pitchFamily="34" charset="0"/>
                <a:cs typeface="Arial" pitchFamily="34" charset="0"/>
              </a:rPr>
              <a:t>Practical training and practical </a:t>
            </a:r>
            <a:r>
              <a:rPr lang="en-US" altLang="en-US" b="1" dirty="0" smtClean="0">
                <a:latin typeface="Arial" pitchFamily="34" charset="0"/>
                <a:cs typeface="Arial" pitchFamily="34" charset="0"/>
              </a:rPr>
              <a:t>examination.</a:t>
            </a:r>
          </a:p>
          <a:p>
            <a:pPr>
              <a:defRPr/>
            </a:pPr>
            <a:endParaRPr lang="en-US" altLang="en-US" sz="1000" b="1" dirty="0" smtClean="0">
              <a:latin typeface="Arial" pitchFamily="34" charset="0"/>
              <a:cs typeface="Arial" pitchFamily="34" charset="0"/>
            </a:endParaRPr>
          </a:p>
          <a:p>
            <a:pPr marL="285750" indent="-285750">
              <a:buFont typeface="Wingdings" panose="05000000000000000000" pitchFamily="2" charset="2"/>
              <a:buChar char="ü"/>
              <a:defRPr/>
            </a:pPr>
            <a:r>
              <a:rPr lang="en-US" altLang="en-US" b="1" dirty="0" smtClean="0">
                <a:latin typeface="Arial" pitchFamily="34" charset="0"/>
                <a:cs typeface="Arial" pitchFamily="34" charset="0"/>
              </a:rPr>
              <a:t>Safety Helmet and Full body Safety Harness will be provided</a:t>
            </a:r>
            <a:endParaRPr lang="en-US" altLang="en-US" dirty="0">
              <a:latin typeface="Arial" pitchFamily="34" charset="0"/>
              <a:cs typeface="Arial" pitchFamily="34" charset="0"/>
            </a:endParaRPr>
          </a:p>
        </p:txBody>
      </p:sp>
      <p:pic>
        <p:nvPicPr>
          <p:cNvPr id="9" name="Picture 8"/>
          <p:cNvPicPr>
            <a:picLocks noChangeAspect="1"/>
          </p:cNvPicPr>
          <p:nvPr/>
        </p:nvPicPr>
        <p:blipFill>
          <a:blip r:embed="rId2"/>
          <a:stretch>
            <a:fillRect/>
          </a:stretch>
        </p:blipFill>
        <p:spPr>
          <a:xfrm>
            <a:off x="3419872" y="5000889"/>
            <a:ext cx="2808312" cy="1644793"/>
          </a:xfrm>
          <a:prstGeom prst="rect">
            <a:avLst/>
          </a:prstGeom>
        </p:spPr>
      </p:pic>
      <p:pic>
        <p:nvPicPr>
          <p:cNvPr id="10" name="Picture 9"/>
          <p:cNvPicPr>
            <a:picLocks noChangeAspect="1"/>
          </p:cNvPicPr>
          <p:nvPr/>
        </p:nvPicPr>
        <p:blipFill>
          <a:blip r:embed="rId3"/>
          <a:stretch>
            <a:fillRect/>
          </a:stretch>
        </p:blipFill>
        <p:spPr>
          <a:xfrm>
            <a:off x="129252" y="4980218"/>
            <a:ext cx="3141207" cy="1646536"/>
          </a:xfrm>
          <a:prstGeom prst="rect">
            <a:avLst/>
          </a:prstGeom>
        </p:spPr>
      </p:pic>
      <p:pic>
        <p:nvPicPr>
          <p:cNvPr id="11" name="Picture 10"/>
          <p:cNvPicPr>
            <a:picLocks noChangeAspect="1"/>
          </p:cNvPicPr>
          <p:nvPr/>
        </p:nvPicPr>
        <p:blipFill rotWithShape="1">
          <a:blip r:embed="rId4"/>
          <a:srcRect t="14599" b="15006"/>
          <a:stretch/>
        </p:blipFill>
        <p:spPr>
          <a:xfrm>
            <a:off x="6455736" y="5000888"/>
            <a:ext cx="2215565" cy="1524455"/>
          </a:xfrm>
          <a:prstGeom prst="rect">
            <a:avLst/>
          </a:prstGeom>
        </p:spPr>
      </p:pic>
    </p:spTree>
    <p:extLst>
      <p:ext uri="{BB962C8B-B14F-4D97-AF65-F5344CB8AC3E}">
        <p14:creationId xmlns:p14="http://schemas.microsoft.com/office/powerpoint/2010/main" val="4188571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6178A0A-CF14-46D9-96E1-EA1C7D2FDEA7}" type="slidenum">
              <a:rPr lang="en-US" smtClean="0"/>
              <a:t>6</a:t>
            </a:fld>
            <a:endParaRPr lang="en-US" dirty="0"/>
          </a:p>
        </p:txBody>
      </p:sp>
      <p:sp>
        <p:nvSpPr>
          <p:cNvPr id="3" name="Text Placeholder 2"/>
          <p:cNvSpPr>
            <a:spLocks noGrp="1"/>
          </p:cNvSpPr>
          <p:nvPr>
            <p:ph type="body" sz="quarter" idx="11"/>
          </p:nvPr>
        </p:nvSpPr>
        <p:spPr>
          <a:xfrm>
            <a:off x="323528" y="260351"/>
            <a:ext cx="8496944" cy="576362"/>
          </a:xfrm>
        </p:spPr>
        <p:txBody>
          <a:bodyPr>
            <a:normAutofit/>
          </a:bodyPr>
          <a:lstStyle/>
          <a:p>
            <a:r>
              <a:rPr lang="en-SG" sz="2400" dirty="0" smtClean="0"/>
              <a:t>{</a:t>
            </a:r>
            <a:r>
              <a:rPr lang="en-SG" sz="2400" dirty="0" err="1" smtClean="0"/>
              <a:t>projectguide</a:t>
            </a:r>
            <a:r>
              <a:rPr lang="en-SG" sz="2400" dirty="0" smtClean="0"/>
              <a:t>}</a:t>
            </a:r>
            <a:endParaRPr lang="en-SG" sz="2400" dirty="0"/>
          </a:p>
          <a:p>
            <a:endParaRPr lang="en-SG" sz="2400" dirty="0"/>
          </a:p>
        </p:txBody>
      </p:sp>
      <p:sp>
        <p:nvSpPr>
          <p:cNvPr id="4" name="Text Placeholder 3"/>
          <p:cNvSpPr>
            <a:spLocks noGrp="1"/>
          </p:cNvSpPr>
          <p:nvPr>
            <p:ph type="body" sz="quarter" idx="12"/>
          </p:nvPr>
        </p:nvSpPr>
        <p:spPr>
          <a:xfrm>
            <a:off x="323528" y="908720"/>
            <a:ext cx="8496944" cy="3672408"/>
          </a:xfrm>
          <a:solidFill>
            <a:srgbClr val="FFFFCC"/>
          </a:solidFill>
          <a:ln w="3175">
            <a:solidFill>
              <a:srgbClr val="002060"/>
            </a:solidFill>
          </a:ln>
        </p:spPr>
        <p:txBody>
          <a:bodyPr>
            <a:normAutofit/>
          </a:bodyPr>
          <a:lstStyle/>
          <a:p>
            <a:pPr marL="342900" indent="-342900">
              <a:buClr>
                <a:schemeClr val="tx1"/>
              </a:buClr>
              <a:buFont typeface="Wingdings" panose="05000000000000000000" pitchFamily="2" charset="2"/>
              <a:buChar char="Ø"/>
            </a:pPr>
            <a:r>
              <a:rPr lang="en-US" sz="1800" dirty="0" smtClean="0"/>
              <a:t>Subject</a:t>
            </a:r>
            <a:r>
              <a:rPr lang="en-US" sz="1800" dirty="0"/>
              <a:t>: WSH Inspection at own workplace  </a:t>
            </a:r>
            <a:endParaRPr lang="en-US" sz="1800" dirty="0" smtClean="0"/>
          </a:p>
          <a:p>
            <a:pPr marL="342900" indent="-342900">
              <a:buClr>
                <a:schemeClr val="tx1"/>
              </a:buClr>
              <a:buFont typeface="Wingdings" panose="05000000000000000000" pitchFamily="2" charset="2"/>
              <a:buChar char="Ø"/>
            </a:pPr>
            <a:r>
              <a:rPr lang="en-US" sz="1800" dirty="0" smtClean="0"/>
              <a:t>Submit </a:t>
            </a:r>
            <a:r>
              <a:rPr lang="en-US" sz="1800" dirty="0"/>
              <a:t>the </a:t>
            </a:r>
            <a:r>
              <a:rPr lang="en-US" b="1" u="sng" dirty="0" smtClean="0">
                <a:solidFill>
                  <a:srgbClr val="FF0000"/>
                </a:solidFill>
              </a:rPr>
              <a:t>soft copy of </a:t>
            </a:r>
            <a:r>
              <a:rPr lang="en-US" b="1" u="sng" dirty="0">
                <a:solidFill>
                  <a:srgbClr val="FF0000"/>
                </a:solidFill>
              </a:rPr>
              <a:t>the project </a:t>
            </a:r>
            <a:r>
              <a:rPr lang="en-US" sz="1800" dirty="0"/>
              <a:t>report during Oral Exam. </a:t>
            </a:r>
            <a:endParaRPr lang="en-US" sz="1800" dirty="0" smtClean="0"/>
          </a:p>
          <a:p>
            <a:pPr marL="342900" indent="-342900">
              <a:buClr>
                <a:schemeClr val="tx1"/>
              </a:buClr>
              <a:buFont typeface="Wingdings" panose="05000000000000000000" pitchFamily="2" charset="2"/>
              <a:buChar char="Ø"/>
            </a:pPr>
            <a:r>
              <a:rPr lang="en-US" sz="1800" dirty="0" smtClean="0"/>
              <a:t>This </a:t>
            </a:r>
            <a:r>
              <a:rPr lang="en-US" sz="1800" dirty="0"/>
              <a:t>Project is a part of Assessment. The Facilitator will review the Project report and justify that this Project is learner’s own work during Oral Exam.  </a:t>
            </a:r>
            <a:endParaRPr lang="en-US" sz="1800" dirty="0" smtClean="0"/>
          </a:p>
          <a:p>
            <a:pPr marL="342900" indent="-342900">
              <a:buClr>
                <a:schemeClr val="tx1"/>
              </a:buClr>
              <a:buFont typeface="Wingdings" panose="05000000000000000000" pitchFamily="2" charset="2"/>
              <a:buChar char="Ø"/>
            </a:pPr>
            <a:r>
              <a:rPr lang="en-US" sz="1800" dirty="0" smtClean="0"/>
              <a:t>Relate </a:t>
            </a:r>
            <a:r>
              <a:rPr lang="en-US" sz="1800" dirty="0"/>
              <a:t>this Project with your actual workplace. </a:t>
            </a:r>
            <a:endParaRPr lang="en-US" sz="1800" dirty="0" smtClean="0"/>
          </a:p>
          <a:p>
            <a:pPr marL="342900" indent="-342900">
              <a:buClr>
                <a:schemeClr val="tx1"/>
              </a:buClr>
              <a:buFont typeface="Wingdings" panose="05000000000000000000" pitchFamily="2" charset="2"/>
              <a:buChar char="Ø"/>
            </a:pPr>
            <a:r>
              <a:rPr lang="en-US" sz="1800" dirty="0" smtClean="0"/>
              <a:t>Font</a:t>
            </a:r>
            <a:r>
              <a:rPr lang="en-US" sz="1800" dirty="0"/>
              <a:t>: Arial </a:t>
            </a:r>
            <a:endParaRPr lang="en-US" sz="1800" dirty="0" smtClean="0"/>
          </a:p>
          <a:p>
            <a:pPr marL="342900" indent="-342900">
              <a:buClr>
                <a:schemeClr val="tx1"/>
              </a:buClr>
              <a:buFont typeface="Wingdings" panose="05000000000000000000" pitchFamily="2" charset="2"/>
              <a:buChar char="Ø"/>
            </a:pPr>
            <a:r>
              <a:rPr lang="en-US" sz="1800" dirty="0" smtClean="0"/>
              <a:t>Font </a:t>
            </a:r>
            <a:r>
              <a:rPr lang="en-US" sz="1800" dirty="0"/>
              <a:t>Size: </a:t>
            </a:r>
            <a:r>
              <a:rPr lang="en-US" sz="1800" dirty="0" smtClean="0"/>
              <a:t>12</a:t>
            </a:r>
          </a:p>
          <a:p>
            <a:pPr marL="342900" indent="-342900">
              <a:buClr>
                <a:schemeClr val="tx1"/>
              </a:buClr>
              <a:buFont typeface="Wingdings" panose="05000000000000000000" pitchFamily="2" charset="2"/>
              <a:buChar char="Ø"/>
            </a:pPr>
            <a:r>
              <a:rPr lang="en-US" sz="1800" dirty="0" smtClean="0"/>
              <a:t>There </a:t>
            </a:r>
            <a:r>
              <a:rPr lang="en-US" sz="1800" dirty="0"/>
              <a:t>should be </a:t>
            </a:r>
            <a:r>
              <a:rPr lang="en-US" sz="1800" dirty="0" smtClean="0"/>
              <a:t>a </a:t>
            </a:r>
            <a:r>
              <a:rPr lang="en-US" sz="1800" dirty="0"/>
              <a:t>5 inspection findings </a:t>
            </a:r>
            <a:endParaRPr lang="en-US" sz="1800" dirty="0" smtClean="0"/>
          </a:p>
          <a:p>
            <a:pPr marL="342900" indent="-342900">
              <a:buClr>
                <a:schemeClr val="tx1"/>
              </a:buClr>
              <a:buFont typeface="Wingdings" panose="05000000000000000000" pitchFamily="2" charset="2"/>
              <a:buChar char="Ø"/>
            </a:pPr>
            <a:r>
              <a:rPr lang="en-US" sz="1800" dirty="0" smtClean="0"/>
              <a:t>Submit the project at the last day of class (highly recommended) or must submit within 7 days from the last day of class. </a:t>
            </a:r>
            <a:endParaRPr lang="en-US" sz="1800" dirty="0"/>
          </a:p>
        </p:txBody>
      </p:sp>
      <p:sp>
        <p:nvSpPr>
          <p:cNvPr id="5" name="Rectangle 4"/>
          <p:cNvSpPr/>
          <p:nvPr/>
        </p:nvSpPr>
        <p:spPr>
          <a:xfrm>
            <a:off x="323528" y="4749532"/>
            <a:ext cx="8496944" cy="1631216"/>
          </a:xfrm>
          <a:prstGeom prst="rect">
            <a:avLst/>
          </a:prstGeom>
          <a:solidFill>
            <a:srgbClr val="FFFF00"/>
          </a:solidFill>
          <a:ln>
            <a:solidFill>
              <a:schemeClr val="accent1"/>
            </a:solidFill>
          </a:ln>
        </p:spPr>
        <p:txBody>
          <a:bodyPr wrap="square">
            <a:spAutoFit/>
          </a:bodyPr>
          <a:lstStyle/>
          <a:p>
            <a:pPr>
              <a:buClr>
                <a:schemeClr val="tx1"/>
              </a:buClr>
            </a:pPr>
            <a:r>
              <a:rPr lang="en-US" sz="2000" b="1" dirty="0"/>
              <a:t>Note: </a:t>
            </a:r>
            <a:endParaRPr lang="en-US" sz="2000" b="1" dirty="0" smtClean="0"/>
          </a:p>
          <a:p>
            <a:pPr marL="342900" indent="-342900">
              <a:buClr>
                <a:schemeClr val="tx1"/>
              </a:buClr>
              <a:buFont typeface="Arial" panose="020B0604020202020204" pitchFamily="34" charset="0"/>
              <a:buChar char="•"/>
            </a:pPr>
            <a:r>
              <a:rPr lang="en-US" sz="2000" dirty="0" smtClean="0"/>
              <a:t>If </a:t>
            </a:r>
            <a:r>
              <a:rPr lang="en-US" sz="2000" dirty="0"/>
              <a:t>fail to submit the project report within time frame, learner need to retake the full course</a:t>
            </a:r>
            <a:r>
              <a:rPr lang="en-US" sz="2000" dirty="0" smtClean="0"/>
              <a:t>.</a:t>
            </a:r>
          </a:p>
          <a:p>
            <a:pPr marL="342900" indent="-342900">
              <a:buClr>
                <a:schemeClr val="tx1"/>
              </a:buClr>
              <a:buFont typeface="Arial" panose="020B0604020202020204" pitchFamily="34" charset="0"/>
              <a:buChar char="•"/>
            </a:pPr>
            <a:r>
              <a:rPr lang="en-US" sz="2000" dirty="0" smtClean="0"/>
              <a:t>If learner fail in project report will be awarded NYC in A5</a:t>
            </a:r>
          </a:p>
          <a:p>
            <a:pPr marL="342900" indent="-342900">
              <a:buClr>
                <a:schemeClr val="tx1"/>
              </a:buClr>
              <a:buFont typeface="Arial" panose="020B0604020202020204" pitchFamily="34" charset="0"/>
              <a:buChar char="•"/>
            </a:pPr>
            <a:r>
              <a:rPr lang="en-US" sz="2000" dirty="0"/>
              <a:t>Project </a:t>
            </a:r>
            <a:r>
              <a:rPr lang="en-US" sz="2000" dirty="0" smtClean="0"/>
              <a:t>Template </a:t>
            </a:r>
            <a:r>
              <a:rPr lang="en-US" sz="2000" dirty="0"/>
              <a:t>will be provided by </a:t>
            </a:r>
            <a:r>
              <a:rPr lang="en-US" sz="2000" dirty="0" err="1"/>
              <a:t>Eversafe</a:t>
            </a:r>
            <a:r>
              <a:rPr lang="en-US" sz="2000" dirty="0"/>
              <a:t> </a:t>
            </a:r>
            <a:r>
              <a:rPr lang="en-US" sz="2000" dirty="0" smtClean="0"/>
              <a:t>Academy</a:t>
            </a:r>
            <a:endParaRPr lang="en-US" sz="2000" dirty="0"/>
          </a:p>
        </p:txBody>
      </p:sp>
    </p:spTree>
    <p:extLst>
      <p:ext uri="{BB962C8B-B14F-4D97-AF65-F5344CB8AC3E}">
        <p14:creationId xmlns:p14="http://schemas.microsoft.com/office/powerpoint/2010/main" val="1375796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6178A0A-CF14-46D9-96E1-EA1C7D2FDEA7}" type="slidenum">
              <a:rPr lang="en-US" smtClean="0"/>
              <a:t>7</a:t>
            </a:fld>
            <a:endParaRPr lang="en-US" dirty="0"/>
          </a:p>
        </p:txBody>
      </p:sp>
      <p:sp>
        <p:nvSpPr>
          <p:cNvPr id="4" name="Text Placeholder 3"/>
          <p:cNvSpPr>
            <a:spLocks noGrp="1"/>
          </p:cNvSpPr>
          <p:nvPr>
            <p:ph type="body" sz="quarter" idx="12"/>
          </p:nvPr>
        </p:nvSpPr>
        <p:spPr>
          <a:xfrm>
            <a:off x="323528" y="692696"/>
            <a:ext cx="8496944" cy="5256584"/>
          </a:xfrm>
          <a:solidFill>
            <a:srgbClr val="FFFF00"/>
          </a:solidFill>
          <a:ln>
            <a:solidFill>
              <a:schemeClr val="tx1"/>
            </a:solidFill>
          </a:ln>
        </p:spPr>
        <p:txBody>
          <a:bodyPr>
            <a:normAutofit fontScale="70000" lnSpcReduction="20000"/>
          </a:bodyPr>
          <a:lstStyle/>
          <a:p>
            <a:pPr marL="342900" indent="-342900">
              <a:lnSpc>
                <a:spcPct val="120000"/>
              </a:lnSpc>
              <a:buFont typeface="Wingdings" panose="05000000000000000000" pitchFamily="2" charset="2"/>
              <a:buChar char="v"/>
            </a:pPr>
            <a:r>
              <a:rPr lang="en-US" dirty="0" smtClean="0"/>
              <a:t>Present at examination venue </a:t>
            </a:r>
            <a:r>
              <a:rPr lang="en-US" b="1" u="sng" dirty="0" smtClean="0">
                <a:solidFill>
                  <a:srgbClr val="FF0000"/>
                </a:solidFill>
              </a:rPr>
              <a:t>in time</a:t>
            </a:r>
            <a:r>
              <a:rPr lang="en-US" dirty="0" smtClean="0"/>
              <a:t>. </a:t>
            </a:r>
          </a:p>
          <a:p>
            <a:pPr marL="342900" indent="-342900">
              <a:lnSpc>
                <a:spcPct val="120000"/>
              </a:lnSpc>
              <a:buFont typeface="Wingdings" panose="05000000000000000000" pitchFamily="2" charset="2"/>
              <a:buChar char="v"/>
            </a:pPr>
            <a:r>
              <a:rPr lang="en-US" dirty="0" smtClean="0"/>
              <a:t>Follow the instructions of the invigilator/assessor </a:t>
            </a:r>
          </a:p>
          <a:p>
            <a:pPr marL="342900" indent="-342900">
              <a:lnSpc>
                <a:spcPct val="120000"/>
              </a:lnSpc>
              <a:buFont typeface="Wingdings" panose="05000000000000000000" pitchFamily="2" charset="2"/>
              <a:buChar char="v"/>
            </a:pPr>
            <a:r>
              <a:rPr lang="en-US" dirty="0" smtClean="0"/>
              <a:t>Using </a:t>
            </a:r>
            <a:r>
              <a:rPr lang="en-US" b="1" u="sng" dirty="0" smtClean="0">
                <a:solidFill>
                  <a:schemeClr val="accent1"/>
                </a:solidFill>
              </a:rPr>
              <a:t>mobile phone/electronics devises </a:t>
            </a:r>
            <a:r>
              <a:rPr lang="en-US" dirty="0" smtClean="0"/>
              <a:t>are prohibited during exam. Switch off/silence your mobile phone  </a:t>
            </a:r>
          </a:p>
          <a:p>
            <a:pPr marL="342900" indent="-342900">
              <a:lnSpc>
                <a:spcPct val="120000"/>
              </a:lnSpc>
              <a:buFont typeface="Wingdings" panose="05000000000000000000" pitchFamily="2" charset="2"/>
              <a:buChar char="v"/>
            </a:pPr>
            <a:r>
              <a:rPr lang="en-US" dirty="0"/>
              <a:t>Keep your </a:t>
            </a:r>
            <a:r>
              <a:rPr lang="en-US" b="1" u="sng" dirty="0">
                <a:solidFill>
                  <a:srgbClr val="FF0000"/>
                </a:solidFill>
              </a:rPr>
              <a:t>NRIC/Work Permit </a:t>
            </a:r>
            <a:r>
              <a:rPr lang="en-US" dirty="0"/>
              <a:t>on the </a:t>
            </a:r>
            <a:r>
              <a:rPr lang="en-US" dirty="0" smtClean="0"/>
              <a:t>table. Invigilator will check your identity  </a:t>
            </a:r>
          </a:p>
          <a:p>
            <a:pPr marL="342900" indent="-342900">
              <a:lnSpc>
                <a:spcPct val="120000"/>
              </a:lnSpc>
              <a:buFont typeface="Wingdings" panose="05000000000000000000" pitchFamily="2" charset="2"/>
              <a:buChar char="v"/>
            </a:pPr>
            <a:r>
              <a:rPr lang="en-US" b="1" u="sng" dirty="0" smtClean="0">
                <a:solidFill>
                  <a:schemeClr val="accent1"/>
                </a:solidFill>
              </a:rPr>
              <a:t>Remove bags, books, mobile phone </a:t>
            </a:r>
            <a:r>
              <a:rPr lang="en-US" dirty="0" smtClean="0"/>
              <a:t>or any other personal belongings from the table. Keep in front /behind of the classroom.    </a:t>
            </a:r>
          </a:p>
          <a:p>
            <a:pPr marL="342900" indent="-342900">
              <a:lnSpc>
                <a:spcPct val="120000"/>
              </a:lnSpc>
              <a:buFont typeface="Wingdings" panose="05000000000000000000" pitchFamily="2" charset="2"/>
              <a:buChar char="v"/>
            </a:pPr>
            <a:r>
              <a:rPr lang="en-US" dirty="0" smtClean="0"/>
              <a:t>Must use </a:t>
            </a:r>
            <a:r>
              <a:rPr lang="en-US" b="1" u="sng" dirty="0" smtClean="0">
                <a:solidFill>
                  <a:srgbClr val="FF0000"/>
                </a:solidFill>
              </a:rPr>
              <a:t>pen for written exam </a:t>
            </a:r>
            <a:r>
              <a:rPr lang="en-US" dirty="0" smtClean="0"/>
              <a:t>and use </a:t>
            </a:r>
            <a:r>
              <a:rPr lang="en-US" b="1" u="sng" dirty="0" smtClean="0">
                <a:solidFill>
                  <a:srgbClr val="FF0000"/>
                </a:solidFill>
              </a:rPr>
              <a:t>pencil</a:t>
            </a:r>
            <a:r>
              <a:rPr lang="en-US" dirty="0" smtClean="0"/>
              <a:t> to shade circle for </a:t>
            </a:r>
            <a:r>
              <a:rPr lang="en-US" b="1" u="sng" dirty="0" smtClean="0">
                <a:solidFill>
                  <a:srgbClr val="FF0000"/>
                </a:solidFill>
              </a:rPr>
              <a:t>MCQ</a:t>
            </a:r>
            <a:r>
              <a:rPr lang="en-US" dirty="0" smtClean="0"/>
              <a:t> exam </a:t>
            </a:r>
          </a:p>
          <a:p>
            <a:pPr marL="342900" indent="-342900">
              <a:lnSpc>
                <a:spcPct val="120000"/>
              </a:lnSpc>
              <a:buFont typeface="Wingdings" panose="05000000000000000000" pitchFamily="2" charset="2"/>
              <a:buChar char="v"/>
            </a:pPr>
            <a:r>
              <a:rPr lang="en-US" dirty="0" smtClean="0"/>
              <a:t>Write the </a:t>
            </a:r>
            <a:r>
              <a:rPr lang="en-US" b="1" u="sng" dirty="0" smtClean="0">
                <a:solidFill>
                  <a:schemeClr val="accent1"/>
                </a:solidFill>
              </a:rPr>
              <a:t>question set number </a:t>
            </a:r>
            <a:r>
              <a:rPr lang="en-US" dirty="0" smtClean="0"/>
              <a:t>on the answer sheet </a:t>
            </a:r>
          </a:p>
          <a:p>
            <a:pPr marL="342900" indent="-342900">
              <a:lnSpc>
                <a:spcPct val="120000"/>
              </a:lnSpc>
              <a:buFont typeface="Wingdings" panose="05000000000000000000" pitchFamily="2" charset="2"/>
              <a:buChar char="v"/>
            </a:pPr>
            <a:r>
              <a:rPr lang="en-US" b="1" u="sng" dirty="0" smtClean="0">
                <a:solidFill>
                  <a:srgbClr val="FF0000"/>
                </a:solidFill>
              </a:rPr>
              <a:t>Learner and Invigilator Signature </a:t>
            </a:r>
            <a:r>
              <a:rPr lang="en-US" dirty="0" smtClean="0"/>
              <a:t>on the answer sheet </a:t>
            </a:r>
          </a:p>
          <a:p>
            <a:pPr marL="342900" indent="-342900">
              <a:lnSpc>
                <a:spcPct val="120000"/>
              </a:lnSpc>
              <a:buFont typeface="Wingdings" panose="05000000000000000000" pitchFamily="2" charset="2"/>
              <a:buChar char="v"/>
            </a:pPr>
            <a:r>
              <a:rPr lang="en-US" b="1" u="sng" dirty="0" smtClean="0">
                <a:solidFill>
                  <a:schemeClr val="accent1"/>
                </a:solidFill>
              </a:rPr>
              <a:t>Don’t write/mark </a:t>
            </a:r>
            <a:r>
              <a:rPr lang="en-US" dirty="0" smtClean="0"/>
              <a:t>anything on the </a:t>
            </a:r>
            <a:r>
              <a:rPr lang="en-US" b="1" u="sng" dirty="0" smtClean="0">
                <a:solidFill>
                  <a:schemeClr val="accent1"/>
                </a:solidFill>
              </a:rPr>
              <a:t>question paper </a:t>
            </a:r>
          </a:p>
          <a:p>
            <a:pPr marL="342900" indent="-342900">
              <a:lnSpc>
                <a:spcPct val="120000"/>
              </a:lnSpc>
              <a:buFont typeface="Wingdings" panose="05000000000000000000" pitchFamily="2" charset="2"/>
              <a:buChar char="v"/>
            </a:pPr>
            <a:r>
              <a:rPr lang="en-US" b="1" u="sng" dirty="0" smtClean="0">
                <a:solidFill>
                  <a:srgbClr val="FF0000"/>
                </a:solidFill>
              </a:rPr>
              <a:t>START and END time</a:t>
            </a:r>
            <a:r>
              <a:rPr lang="en-US" dirty="0" smtClean="0"/>
              <a:t> will be written on the white board. No extra time will be given for the exam. </a:t>
            </a:r>
          </a:p>
          <a:p>
            <a:pPr marL="342900" indent="-342900">
              <a:lnSpc>
                <a:spcPct val="120000"/>
              </a:lnSpc>
              <a:buFont typeface="Wingdings" panose="05000000000000000000" pitchFamily="2" charset="2"/>
              <a:buChar char="v"/>
            </a:pPr>
            <a:r>
              <a:rPr lang="en-US" b="1" u="sng" dirty="0" smtClean="0">
                <a:solidFill>
                  <a:schemeClr val="accent1"/>
                </a:solidFill>
              </a:rPr>
              <a:t>Return answer sheet, exam paper</a:t>
            </a:r>
            <a:r>
              <a:rPr lang="en-US" dirty="0" smtClean="0">
                <a:solidFill>
                  <a:schemeClr val="accent1"/>
                </a:solidFill>
              </a:rPr>
              <a:t> </a:t>
            </a:r>
            <a:r>
              <a:rPr lang="en-US" dirty="0" smtClean="0"/>
              <a:t>and stationery to invigilator</a:t>
            </a:r>
          </a:p>
          <a:p>
            <a:pPr marL="342900" indent="-342900">
              <a:lnSpc>
                <a:spcPct val="120000"/>
              </a:lnSpc>
              <a:buFont typeface="Wingdings" panose="05000000000000000000" pitchFamily="2" charset="2"/>
              <a:buChar char="v"/>
            </a:pPr>
            <a:r>
              <a:rPr lang="en-US" dirty="0" smtClean="0"/>
              <a:t>Any types of </a:t>
            </a:r>
            <a:r>
              <a:rPr lang="en-US" b="1" u="sng" dirty="0" smtClean="0">
                <a:solidFill>
                  <a:srgbClr val="FF0000"/>
                </a:solidFill>
              </a:rPr>
              <a:t>cheating</a:t>
            </a:r>
            <a:r>
              <a:rPr lang="en-US" dirty="0" smtClean="0"/>
              <a:t> will not be allowed during exam and if do so by any candidate will be awarded “Zero Mark” or “NYC” immediately   </a:t>
            </a:r>
          </a:p>
          <a:p>
            <a:pPr marL="342900" indent="-342900">
              <a:lnSpc>
                <a:spcPct val="120000"/>
              </a:lnSpc>
              <a:buFont typeface="Wingdings" panose="05000000000000000000" pitchFamily="2" charset="2"/>
              <a:buChar char="v"/>
            </a:pPr>
            <a:r>
              <a:rPr lang="en-US" dirty="0" smtClean="0"/>
              <a:t>Refer to the “Examination Rules” displayed in the classroom for details</a:t>
            </a:r>
          </a:p>
        </p:txBody>
      </p:sp>
      <p:sp>
        <p:nvSpPr>
          <p:cNvPr id="5" name="Text Placeholder 4"/>
          <p:cNvSpPr>
            <a:spLocks noGrp="1"/>
          </p:cNvSpPr>
          <p:nvPr>
            <p:ph type="body" sz="quarter" idx="11"/>
          </p:nvPr>
        </p:nvSpPr>
        <p:spPr>
          <a:xfrm>
            <a:off x="323528" y="116632"/>
            <a:ext cx="8496944" cy="504353"/>
          </a:xfrm>
        </p:spPr>
        <p:txBody>
          <a:bodyPr>
            <a:normAutofit fontScale="92500" lnSpcReduction="10000"/>
          </a:bodyPr>
          <a:lstStyle/>
          <a:p>
            <a:r>
              <a:rPr lang="en-US" dirty="0" smtClean="0"/>
              <a:t>{</a:t>
            </a:r>
            <a:r>
              <a:rPr lang="en-US" dirty="0" err="1" smtClean="0"/>
              <a:t>examinationrules</a:t>
            </a:r>
            <a:r>
              <a:rPr lang="en-US" dirty="0" smtClean="0"/>
              <a:t>}</a:t>
            </a:r>
            <a:endParaRPr lang="en-SG" dirty="0"/>
          </a:p>
        </p:txBody>
      </p:sp>
    </p:spTree>
    <p:extLst>
      <p:ext uri="{BB962C8B-B14F-4D97-AF65-F5344CB8AC3E}">
        <p14:creationId xmlns:p14="http://schemas.microsoft.com/office/powerpoint/2010/main" val="29817686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6178A0A-CF14-46D9-96E1-EA1C7D2FDEA7}" type="slidenum">
              <a:rPr lang="en-US" smtClean="0">
                <a:solidFill>
                  <a:prstClr val="black"/>
                </a:solidFill>
              </a:rPr>
              <a:pPr/>
              <a:t>8</a:t>
            </a:fld>
            <a:endParaRPr lang="en-US" dirty="0">
              <a:solidFill>
                <a:prstClr val="black"/>
              </a:solidFill>
            </a:endParaRPr>
          </a:p>
        </p:txBody>
      </p:sp>
      <p:sp>
        <p:nvSpPr>
          <p:cNvPr id="3" name="Text Placeholder 2"/>
          <p:cNvSpPr>
            <a:spLocks noGrp="1"/>
          </p:cNvSpPr>
          <p:nvPr>
            <p:ph type="body" sz="quarter" idx="11"/>
          </p:nvPr>
        </p:nvSpPr>
        <p:spPr>
          <a:xfrm>
            <a:off x="323528" y="548680"/>
            <a:ext cx="8496944" cy="648370"/>
          </a:xfrm>
          <a:solidFill>
            <a:srgbClr val="FFFF00"/>
          </a:solidFill>
        </p:spPr>
        <p:txBody>
          <a:bodyPr>
            <a:normAutofit/>
          </a:bodyPr>
          <a:lstStyle/>
          <a:p>
            <a:r>
              <a:rPr lang="en-US" sz="3600" dirty="0" smtClean="0"/>
              <a:t>{</a:t>
            </a:r>
            <a:r>
              <a:rPr lang="en-US" sz="3600" dirty="0" err="1" smtClean="0"/>
              <a:t>AssessmentResultandCertificate</a:t>
            </a:r>
            <a:r>
              <a:rPr lang="en-US" sz="3600" dirty="0"/>
              <a:t>}</a:t>
            </a:r>
          </a:p>
        </p:txBody>
      </p:sp>
      <p:sp>
        <p:nvSpPr>
          <p:cNvPr id="4" name="Text Placeholder 3"/>
          <p:cNvSpPr>
            <a:spLocks noGrp="1"/>
          </p:cNvSpPr>
          <p:nvPr>
            <p:ph type="body" sz="quarter" idx="12"/>
          </p:nvPr>
        </p:nvSpPr>
        <p:spPr>
          <a:xfrm>
            <a:off x="323528" y="1412776"/>
            <a:ext cx="8496944" cy="2376264"/>
          </a:xfrm>
        </p:spPr>
        <p:txBody>
          <a:bodyPr>
            <a:noAutofit/>
          </a:bodyPr>
          <a:lstStyle/>
          <a:p>
            <a:pPr marL="342900" indent="-342900">
              <a:lnSpc>
                <a:spcPct val="150000"/>
              </a:lnSpc>
              <a:buFont typeface="Arial" panose="020B0604020202020204" pitchFamily="34" charset="0"/>
              <a:buChar char="•"/>
            </a:pPr>
            <a:r>
              <a:rPr lang="en-US" sz="2800" dirty="0" smtClean="0">
                <a:cs typeface="Calibri" panose="020F0502020204030204" pitchFamily="34" charset="0"/>
              </a:rPr>
              <a:t>Result will be published </a:t>
            </a:r>
            <a:r>
              <a:rPr lang="en-US" sz="2800" b="1" u="sng" dirty="0" smtClean="0">
                <a:solidFill>
                  <a:srgbClr val="C00000"/>
                </a:solidFill>
                <a:cs typeface="Calibri" panose="020F0502020204030204" pitchFamily="34" charset="0"/>
              </a:rPr>
              <a:t>at the end of the course and Certificate</a:t>
            </a:r>
            <a:r>
              <a:rPr lang="en-US" sz="2800" dirty="0" smtClean="0">
                <a:solidFill>
                  <a:srgbClr val="C00000"/>
                </a:solidFill>
                <a:cs typeface="Calibri" panose="020F0502020204030204" pitchFamily="34" charset="0"/>
              </a:rPr>
              <a:t> </a:t>
            </a:r>
            <a:r>
              <a:rPr lang="en-US" sz="2800" dirty="0" smtClean="0">
                <a:cs typeface="Calibri" panose="020F0502020204030204" pitchFamily="34" charset="0"/>
              </a:rPr>
              <a:t>will be distributed to the Competent learners. </a:t>
            </a:r>
          </a:p>
        </p:txBody>
      </p:sp>
      <p:pic>
        <p:nvPicPr>
          <p:cNvPr id="7172" name="Picture 4" descr="Image result for excellent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3140968"/>
            <a:ext cx="1988048" cy="289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023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fld id="{EC9E7B59-DCAD-4762-8CEF-CBDDEABCD4DD}" type="slidenum">
              <a:rPr lang="en-US" altLang="en-US" sz="1200" smtClean="0">
                <a:latin typeface="Trebuchet MS" pitchFamily="34" charset="0"/>
              </a:rPr>
              <a:pPr eaLnBrk="1" hangingPunct="1">
                <a:spcBef>
                  <a:spcPct val="0"/>
                </a:spcBef>
                <a:buFontTx/>
                <a:buNone/>
              </a:pPr>
              <a:t>9</a:t>
            </a:fld>
            <a:endParaRPr lang="en-US" altLang="en-US" sz="1200" dirty="0" smtClean="0">
              <a:latin typeface="Trebuchet MS" pitchFamily="34" charset="0"/>
            </a:endParaRPr>
          </a:p>
        </p:txBody>
      </p:sp>
      <p:pic>
        <p:nvPicPr>
          <p:cNvPr id="10" name="Picture 2" descr="C:\Users\Translator1\Downloads\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183" y="2708919"/>
            <a:ext cx="2119736" cy="376841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451778" y="2791147"/>
            <a:ext cx="540060" cy="38524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C:\Users\Translator1\Downloads\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160" y="2397486"/>
            <a:ext cx="2038388" cy="3623801"/>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6146160" y="3951931"/>
            <a:ext cx="720080" cy="2574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2987824" y="2971747"/>
            <a:ext cx="2160240" cy="5292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2. Click here </a:t>
            </a:r>
            <a:endParaRPr lang="en-US" sz="2000" b="1" dirty="0">
              <a:solidFill>
                <a:schemeClr val="tx1"/>
              </a:solidFill>
            </a:endParaRPr>
          </a:p>
        </p:txBody>
      </p:sp>
      <p:cxnSp>
        <p:nvCxnSpPr>
          <p:cNvPr id="13" name="Straight Arrow Connector 12"/>
          <p:cNvCxnSpPr>
            <a:stCxn id="11" idx="1"/>
            <a:endCxn id="6" idx="6"/>
          </p:cNvCxnSpPr>
          <p:nvPr/>
        </p:nvCxnSpPr>
        <p:spPr>
          <a:xfrm flipH="1" flipV="1">
            <a:off x="991838" y="2983770"/>
            <a:ext cx="1995986" cy="252608"/>
          </a:xfrm>
          <a:prstGeom prst="straightConnector1">
            <a:avLst/>
          </a:prstGeom>
          <a:ln w="57150">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2817841" y="4437112"/>
            <a:ext cx="2690263" cy="50405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 Click Result  </a:t>
            </a:r>
            <a:endParaRPr lang="en-US" sz="2400" b="1" dirty="0">
              <a:solidFill>
                <a:schemeClr val="tx1"/>
              </a:solidFill>
            </a:endParaRPr>
          </a:p>
        </p:txBody>
      </p:sp>
      <p:cxnSp>
        <p:nvCxnSpPr>
          <p:cNvPr id="17" name="Straight Arrow Connector 16"/>
          <p:cNvCxnSpPr>
            <a:endCxn id="15" idx="2"/>
          </p:cNvCxnSpPr>
          <p:nvPr/>
        </p:nvCxnSpPr>
        <p:spPr>
          <a:xfrm flipV="1">
            <a:off x="5478911" y="4080659"/>
            <a:ext cx="667249" cy="35645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07504" y="135091"/>
            <a:ext cx="8928992" cy="609398"/>
          </a:xfrm>
          <a:prstGeom prst="rect">
            <a:avLst/>
          </a:prstGeom>
          <a:solidFill>
            <a:srgbClr val="FFC000"/>
          </a:solidFill>
          <a:ln w="28575">
            <a:solidFill>
              <a:schemeClr val="tx1"/>
            </a:solidFill>
          </a:ln>
        </p:spPr>
        <p:txBody>
          <a:bodyPr wrap="square">
            <a:spAutoFit/>
          </a:bodyPr>
          <a:lstStyle/>
          <a:p>
            <a:pPr algn="ctr">
              <a:lnSpc>
                <a:spcPct val="120000"/>
              </a:lnSpc>
            </a:pPr>
            <a:r>
              <a:rPr lang="en-US" sz="2800" b="1" dirty="0">
                <a:cs typeface="Calibri" panose="020F0502020204030204" pitchFamily="34" charset="0"/>
              </a:rPr>
              <a:t>You may check the result from </a:t>
            </a:r>
            <a:r>
              <a:rPr lang="en-US" sz="2800" b="1" u="sng" dirty="0">
                <a:solidFill>
                  <a:srgbClr val="C00000"/>
                </a:solidFill>
                <a:cs typeface="Calibri" panose="020F0502020204030204" pitchFamily="34" charset="0"/>
              </a:rPr>
              <a:t>Eversafe App </a:t>
            </a: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19" y="1025324"/>
            <a:ext cx="4660445" cy="1267314"/>
          </a:xfrm>
          <a:prstGeom prst="rect">
            <a:avLst/>
          </a:prstGeom>
          <a:noFill/>
          <a:ln w="57150">
            <a:solidFill>
              <a:srgbClr val="92D050"/>
            </a:solidFill>
            <a:miter lim="800000"/>
            <a:headEnd/>
            <a:tailEnd/>
          </a:ln>
          <a:extLst>
            <a:ext uri="{909E8E84-426E-40DD-AFC4-6F175D3DCCD1}">
              <a14:hiddenFill xmlns:a14="http://schemas.microsoft.com/office/drawing/2010/main">
                <a:solidFill>
                  <a:schemeClr val="accent1"/>
                </a:solidFill>
              </a14:hiddenFill>
            </a:ext>
          </a:extLst>
        </p:spPr>
      </p:pic>
      <p:sp>
        <p:nvSpPr>
          <p:cNvPr id="16" name="Rounded Rectangle 15"/>
          <p:cNvSpPr/>
          <p:nvPr/>
        </p:nvSpPr>
        <p:spPr>
          <a:xfrm>
            <a:off x="5868144" y="1171547"/>
            <a:ext cx="3031842" cy="5292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chemeClr val="tx1"/>
                </a:solidFill>
              </a:rPr>
              <a:t>1. Download App</a:t>
            </a:r>
            <a:endParaRPr lang="en-US" sz="2400" b="1" dirty="0">
              <a:solidFill>
                <a:schemeClr val="tx1"/>
              </a:solidFill>
            </a:endParaRPr>
          </a:p>
        </p:txBody>
      </p:sp>
      <p:sp>
        <p:nvSpPr>
          <p:cNvPr id="5" name="Oval 4"/>
          <p:cNvSpPr/>
          <p:nvPr/>
        </p:nvSpPr>
        <p:spPr>
          <a:xfrm>
            <a:off x="323528" y="908720"/>
            <a:ext cx="4968552" cy="14887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p:cNvCxnSpPr>
            <a:stCxn id="16" idx="1"/>
            <a:endCxn id="5" idx="6"/>
          </p:cNvCxnSpPr>
          <p:nvPr/>
        </p:nvCxnSpPr>
        <p:spPr>
          <a:xfrm flipH="1">
            <a:off x="5292080" y="1436178"/>
            <a:ext cx="576064" cy="2169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2427" y="219534"/>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6</a:t>
            </a:r>
            <a:endParaRPr lang="en-US" dirty="0"/>
          </a:p>
        </p:txBody>
      </p:sp>
    </p:spTree>
    <p:extLst>
      <p:ext uri="{BB962C8B-B14F-4D97-AF65-F5344CB8AC3E}">
        <p14:creationId xmlns:p14="http://schemas.microsoft.com/office/powerpoint/2010/main" val="1493937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PT Ever Saf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1_PPT Ever Saf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xml><?xml version="1.0" encoding="utf-8"?>
<a:theme xmlns:a="http://schemas.openxmlformats.org/drawingml/2006/main" name="2_PPT Ever Saf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4.xml><?xml version="1.0" encoding="utf-8"?>
<a:theme xmlns:a="http://schemas.openxmlformats.org/drawingml/2006/main" name="3_PPT Ever Saf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5.xml><?xml version="1.0" encoding="utf-8"?>
<a:theme xmlns:a="http://schemas.openxmlformats.org/drawingml/2006/main" name="4_PPT Ever Saf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Ever Safe</Template>
  <TotalTime>9032</TotalTime>
  <Words>4264</Words>
  <Application>Microsoft Office PowerPoint</Application>
  <PresentationFormat>On-screen Show (4:3)</PresentationFormat>
  <Paragraphs>705</Paragraphs>
  <Slides>47</Slides>
  <Notes>16</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47</vt:i4>
      </vt:variant>
    </vt:vector>
  </HeadingPairs>
  <TitlesOfParts>
    <vt:vector size="67" baseType="lpstr">
      <vt:lpstr>SimSun</vt:lpstr>
      <vt:lpstr>Aharoni</vt:lpstr>
      <vt:lpstr>Arial</vt:lpstr>
      <vt:lpstr>Arial Black</vt:lpstr>
      <vt:lpstr>Calibri</vt:lpstr>
      <vt:lpstr>Courier New</vt:lpstr>
      <vt:lpstr>Gisha</vt:lpstr>
      <vt:lpstr>Latha</vt:lpstr>
      <vt:lpstr>Myanmar Text</vt:lpstr>
      <vt:lpstr>Myriad Arabic</vt:lpstr>
      <vt:lpstr>Roboto</vt:lpstr>
      <vt:lpstr>Symbol</vt:lpstr>
      <vt:lpstr>Times New Roman</vt:lpstr>
      <vt:lpstr>Trebuchet MS</vt:lpstr>
      <vt:lpstr>Wingdings</vt:lpstr>
      <vt:lpstr>PPT Ever Safe</vt:lpstr>
      <vt:lpstr>1_PPT Ever Safe</vt:lpstr>
      <vt:lpstr>2_PPT Ever Safe</vt:lpstr>
      <vt:lpstr>3_PPT Ever Safe</vt:lpstr>
      <vt:lpstr>4_PPT Ever Safe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Content Summary</vt:lpstr>
      <vt:lpstr>PowerPoint Presentation</vt:lpstr>
      <vt:lpstr>PS1 gjgfjhgskjfhj UK2 tuyrtwy8736o</vt:lpstr>
      <vt:lpstr>PowerPoint Presentation</vt:lpstr>
      <vt:lpstr>Bledned Learning Activity 1 (PTW) (Class Room) (Group Discussion and presentation)</vt:lpstr>
      <vt:lpstr>Blended Learning Activity (Home)</vt:lpstr>
      <vt:lpstr>PowerPoint Presentation</vt:lpstr>
      <vt:lpstr>PowerPoint Presentation</vt:lpstr>
      <vt:lpstr>PowerPoint Presentation</vt:lpstr>
      <vt:lpstr>PowerPoint Presentation</vt:lpstr>
      <vt:lpstr>PowerPoint Presentation</vt:lpstr>
      <vt:lpstr>Practical Demonstration by Facilitator and Practice by trainees (Stations 1 – 4)</vt:lpstr>
      <vt:lpstr>PowerPoint Presentation</vt:lpstr>
      <vt:lpstr>The Total WSH Model</vt:lpstr>
      <vt:lpstr>Definition of the 3 elements</vt:lpstr>
      <vt:lpstr>Interaction 1 – How does Health impact Work</vt:lpstr>
      <vt:lpstr>Interaction 2 – How does Work impact Health</vt:lpstr>
      <vt:lpstr>Interaction 3 – How does Safety impact Health</vt:lpstr>
      <vt:lpstr>Interaction 4 – How does Health impact Safety</vt:lpstr>
      <vt:lpstr>PowerPoint Presentation</vt:lpstr>
      <vt:lpstr>PowerPoint Presentation</vt:lpstr>
      <vt:lpstr>Example 1: Without Total WSH</vt:lpstr>
      <vt:lpstr>Example 2: With Total WSH</vt:lpstr>
      <vt:lpstr>Benefits of Total WSH for your company</vt:lpstr>
      <vt:lpstr>PowerPoint Presentation</vt:lpstr>
      <vt:lpstr>What can you do as an employee?</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Aneeq Khan</dc:creator>
  <cp:lastModifiedBy>MD</cp:lastModifiedBy>
  <cp:revision>574</cp:revision>
  <dcterms:created xsi:type="dcterms:W3CDTF">2016-07-01T02:59:53Z</dcterms:created>
  <dcterms:modified xsi:type="dcterms:W3CDTF">2023-06-21T17:55:49Z</dcterms:modified>
</cp:coreProperties>
</file>